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0" r:id="rId5"/>
  </p:sldMasterIdLst>
  <p:notesMasterIdLst>
    <p:notesMasterId r:id="rId30"/>
  </p:notesMasterIdLst>
  <p:sldIdLst>
    <p:sldId id="256" r:id="rId6"/>
    <p:sldId id="257" r:id="rId7"/>
    <p:sldId id="297" r:id="rId8"/>
    <p:sldId id="298" r:id="rId9"/>
    <p:sldId id="277" r:id="rId10"/>
    <p:sldId id="290" r:id="rId11"/>
    <p:sldId id="291" r:id="rId12"/>
    <p:sldId id="261" r:id="rId13"/>
    <p:sldId id="284" r:id="rId14"/>
    <p:sldId id="285" r:id="rId15"/>
    <p:sldId id="299" r:id="rId16"/>
    <p:sldId id="300" r:id="rId17"/>
    <p:sldId id="301" r:id="rId18"/>
    <p:sldId id="302" r:id="rId19"/>
    <p:sldId id="286" r:id="rId20"/>
    <p:sldId id="294" r:id="rId21"/>
    <p:sldId id="296" r:id="rId22"/>
    <p:sldId id="289" r:id="rId23"/>
    <p:sldId id="258" r:id="rId24"/>
    <p:sldId id="263" r:id="rId25"/>
    <p:sldId id="293" r:id="rId26"/>
    <p:sldId id="262" r:id="rId27"/>
    <p:sldId id="306" r:id="rId28"/>
    <p:sldId id="303" r:id="rId29"/>
  </p:sldIdLst>
  <p:sldSz cx="18288000" cy="10287000"/>
  <p:notesSz cx="6858000" cy="9144000"/>
  <p:embeddedFontLst>
    <p:embeddedFont>
      <p:font typeface="等线" panose="02010600030101010101" pitchFamily="2" charset="-122"/>
      <p:regular r:id="rId31"/>
      <p:bold r:id="rId32"/>
    </p:embeddedFont>
    <p:embeddedFont>
      <p:font typeface="宋体" panose="02010600030101010101" pitchFamily="2" charset="-122"/>
      <p:regular r:id="rId33"/>
    </p:embeddedFont>
    <p:embeddedFont>
      <p:font typeface="Poppins" panose="00000500000000000000" pitchFamily="2" charset="0"/>
      <p:regular r:id="rId34"/>
      <p:bold r:id="rId35"/>
      <p:italic r:id="rId36"/>
      <p:boldItalic r:id="rId37"/>
    </p:embeddedFont>
    <p:embeddedFont>
      <p:font typeface="Poppins Bold" panose="00000800000000000000" pitchFamily="2"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B397009-8227-47A1-86D6-D25A36DC71E9}">
          <p14:sldIdLst>
            <p14:sldId id="256"/>
          </p14:sldIdLst>
        </p14:section>
        <p14:section name="part2" id="{30D4C81F-D914-451E-BB05-BF8011363D45}">
          <p14:sldIdLst>
            <p14:sldId id="257"/>
            <p14:sldId id="297"/>
            <p14:sldId id="298"/>
          </p14:sldIdLst>
        </p14:section>
        <p14:section name="part3" id="{EF8293D5-5248-455A-AC87-F11A61E6F382}">
          <p14:sldIdLst>
            <p14:sldId id="277"/>
            <p14:sldId id="290"/>
            <p14:sldId id="291"/>
            <p14:sldId id="261"/>
          </p14:sldIdLst>
        </p14:section>
        <p14:section name="part4" id="{F0E36041-6855-4681-B5AE-4DA9274B9F76}">
          <p14:sldIdLst>
            <p14:sldId id="284"/>
            <p14:sldId id="285"/>
            <p14:sldId id="299"/>
            <p14:sldId id="300"/>
            <p14:sldId id="301"/>
            <p14:sldId id="302"/>
            <p14:sldId id="286"/>
            <p14:sldId id="294"/>
            <p14:sldId id="296"/>
            <p14:sldId id="289"/>
          </p14:sldIdLst>
        </p14:section>
        <p14:section name="part5" id="{35532FF4-DB8A-4342-B9E5-7E6B6E65557C}">
          <p14:sldIdLst>
            <p14:sldId id="258"/>
            <p14:sldId id="263"/>
            <p14:sldId id="293"/>
            <p14:sldId id="262"/>
            <p14:sldId id="306"/>
            <p14:sldId id="303"/>
          </p14:sldIdLst>
        </p14:section>
        <p14:section name="backup" id="{DD465FDE-FDC3-4A48-A8EA-33ADF4D51E3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1C42"/>
    <a:srgbClr val="479C9E"/>
    <a:srgbClr val="3DCAB1"/>
    <a:srgbClr val="FFFFFF"/>
    <a:srgbClr val="3ECAB1"/>
    <a:srgbClr val="495084"/>
    <a:srgbClr val="A9D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336894-30C5-439A-BAA8-4B73F70B5758}" v="7" dt="2024-10-15T05:29:56.268"/>
    <p1510:client id="{D03A78D2-8A8F-4152-96A2-20373A71AFDD}" v="3157" dt="2024-10-15T05:15:35.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1_0.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01_0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iFeng%20Plus\Desktop\New%20Microsoft%20Excel%20&#24037;&#20316;&#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iFeng%20Plus\Desktop\New%20Microsoft%20Excel%20&#24037;&#20316;&#34920;.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287142096830869"/>
          <c:y val="0.13966496118923594"/>
          <c:w val="0.42136644503458048"/>
          <c:h val="0.63328898062550187"/>
        </c:manualLayout>
      </c:layout>
      <c:doughnutChart>
        <c:varyColors val="1"/>
        <c:ser>
          <c:idx val="0"/>
          <c:order val="0"/>
          <c:tx>
            <c:strRef>
              <c:f>Sheet1!$B$1</c:f>
              <c:strCache>
                <c:ptCount val="1"/>
                <c:pt idx="0">
                  <c:v>% of Total Connections</c:v>
                </c:pt>
              </c:strCache>
            </c:strRef>
          </c:tx>
          <c:dPt>
            <c:idx val="0"/>
            <c:bubble3D val="0"/>
            <c:spPr>
              <a:solidFill>
                <a:srgbClr val="071C42"/>
              </a:solidFill>
              <a:ln w="19050">
                <a:solidFill>
                  <a:schemeClr val="lt1"/>
                </a:solidFill>
              </a:ln>
              <a:effectLst/>
            </c:spPr>
            <c:extLst>
              <c:ext xmlns:c16="http://schemas.microsoft.com/office/drawing/2014/chart" uri="{C3380CC4-5D6E-409C-BE32-E72D297353CC}">
                <c16:uniqueId val="{00000003-218E-BF4F-95A5-EA7DC2480168}"/>
              </c:ext>
            </c:extLst>
          </c:dPt>
          <c:dPt>
            <c:idx val="1"/>
            <c:bubble3D val="0"/>
            <c:spPr>
              <a:solidFill>
                <a:srgbClr val="A9D8BB"/>
              </a:solidFill>
              <a:ln w="19050">
                <a:solidFill>
                  <a:schemeClr val="lt1"/>
                </a:solidFill>
              </a:ln>
              <a:effectLst/>
            </c:spPr>
            <c:extLst>
              <c:ext xmlns:c16="http://schemas.microsoft.com/office/drawing/2014/chart" uri="{C3380CC4-5D6E-409C-BE32-E72D297353CC}">
                <c16:uniqueId val="{00000004-218E-BF4F-95A5-EA7DC2480168}"/>
              </c:ext>
            </c:extLst>
          </c:dPt>
          <c:dPt>
            <c:idx val="2"/>
            <c:bubble3D val="0"/>
            <c:spPr>
              <a:solidFill>
                <a:srgbClr val="495084"/>
              </a:solidFill>
              <a:ln w="19050">
                <a:noFill/>
              </a:ln>
              <a:effectLst/>
            </c:spPr>
            <c:extLst>
              <c:ext xmlns:c16="http://schemas.microsoft.com/office/drawing/2014/chart" uri="{C3380CC4-5D6E-409C-BE32-E72D297353CC}">
                <c16:uniqueId val="{00000001-218E-BF4F-95A5-EA7DC2480168}"/>
              </c:ext>
            </c:extLst>
          </c:dPt>
          <c:dPt>
            <c:idx val="3"/>
            <c:bubble3D val="0"/>
            <c:spPr>
              <a:solidFill>
                <a:srgbClr val="3ECAB1"/>
              </a:solidFill>
              <a:ln w="19050">
                <a:noFill/>
              </a:ln>
              <a:effectLst/>
            </c:spPr>
            <c:extLst>
              <c:ext xmlns:c16="http://schemas.microsoft.com/office/drawing/2014/chart" uri="{C3380CC4-5D6E-409C-BE32-E72D297353CC}">
                <c16:uniqueId val="{00000002-218E-BF4F-95A5-EA7DC2480168}"/>
              </c:ext>
            </c:extLst>
          </c:dPt>
          <c:cat>
            <c:strRef>
              <c:f>Sheet1!$A$2:$A$5</c:f>
              <c:strCache>
                <c:ptCount val="4"/>
                <c:pt idx="0">
                  <c:v>2G</c:v>
                </c:pt>
                <c:pt idx="1">
                  <c:v>3G</c:v>
                </c:pt>
                <c:pt idx="2">
                  <c:v>4G</c:v>
                </c:pt>
                <c:pt idx="3">
                  <c:v>5G</c:v>
                </c:pt>
              </c:strCache>
            </c:strRef>
          </c:cat>
          <c:val>
            <c:numRef>
              <c:f>Sheet1!$B$2:$B$5</c:f>
              <c:numCache>
                <c:formatCode>General</c:formatCode>
                <c:ptCount val="4"/>
                <c:pt idx="2">
                  <c:v>54</c:v>
                </c:pt>
                <c:pt idx="3">
                  <c:v>45</c:v>
                </c:pt>
              </c:numCache>
            </c:numRef>
          </c:val>
          <c:extLst>
            <c:ext xmlns:c16="http://schemas.microsoft.com/office/drawing/2014/chart" uri="{C3380CC4-5D6E-409C-BE32-E72D297353CC}">
              <c16:uniqueId val="{00000000-218E-BF4F-95A5-EA7DC248016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59321050688976384"/>
          <c:y val="0.83110436208085081"/>
          <c:w val="0.38408530015541875"/>
          <c:h val="0.1688955403652535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287142096830869"/>
          <c:y val="0.13966496118923594"/>
          <c:w val="0.42136644503458048"/>
          <c:h val="0.63328898062550187"/>
        </c:manualLayout>
      </c:layout>
      <c:doughnutChart>
        <c:varyColors val="1"/>
        <c:ser>
          <c:idx val="0"/>
          <c:order val="0"/>
          <c:tx>
            <c:strRef>
              <c:f>Sheet1!$B$1</c:f>
              <c:strCache>
                <c:ptCount val="1"/>
                <c:pt idx="0">
                  <c:v>% of Total Connections</c:v>
                </c:pt>
              </c:strCache>
            </c:strRef>
          </c:tx>
          <c:dPt>
            <c:idx val="0"/>
            <c:bubble3D val="0"/>
            <c:spPr>
              <a:solidFill>
                <a:srgbClr val="071C42"/>
              </a:solidFill>
              <a:ln w="19050">
                <a:solidFill>
                  <a:schemeClr val="lt1"/>
                </a:solidFill>
              </a:ln>
              <a:effectLst/>
            </c:spPr>
            <c:extLst>
              <c:ext xmlns:c16="http://schemas.microsoft.com/office/drawing/2014/chart" uri="{C3380CC4-5D6E-409C-BE32-E72D297353CC}">
                <c16:uniqueId val="{00000001-37D8-2143-BBC4-44112A3DE795}"/>
              </c:ext>
            </c:extLst>
          </c:dPt>
          <c:dPt>
            <c:idx val="1"/>
            <c:bubble3D val="0"/>
            <c:spPr>
              <a:solidFill>
                <a:srgbClr val="A9D8BB"/>
              </a:solidFill>
              <a:ln w="19050">
                <a:solidFill>
                  <a:schemeClr val="lt1"/>
                </a:solidFill>
              </a:ln>
              <a:effectLst/>
            </c:spPr>
            <c:extLst>
              <c:ext xmlns:c16="http://schemas.microsoft.com/office/drawing/2014/chart" uri="{C3380CC4-5D6E-409C-BE32-E72D297353CC}">
                <c16:uniqueId val="{00000003-37D8-2143-BBC4-44112A3DE795}"/>
              </c:ext>
            </c:extLst>
          </c:dPt>
          <c:dPt>
            <c:idx val="2"/>
            <c:bubble3D val="0"/>
            <c:spPr>
              <a:solidFill>
                <a:srgbClr val="495084"/>
              </a:solidFill>
              <a:ln w="19050">
                <a:noFill/>
              </a:ln>
              <a:effectLst/>
            </c:spPr>
            <c:extLst>
              <c:ext xmlns:c16="http://schemas.microsoft.com/office/drawing/2014/chart" uri="{C3380CC4-5D6E-409C-BE32-E72D297353CC}">
                <c16:uniqueId val="{00000005-37D8-2143-BBC4-44112A3DE795}"/>
              </c:ext>
            </c:extLst>
          </c:dPt>
          <c:dPt>
            <c:idx val="3"/>
            <c:bubble3D val="0"/>
            <c:spPr>
              <a:solidFill>
                <a:srgbClr val="3ECAB1"/>
              </a:solidFill>
              <a:ln w="19050">
                <a:noFill/>
              </a:ln>
              <a:effectLst/>
            </c:spPr>
            <c:extLst>
              <c:ext xmlns:c16="http://schemas.microsoft.com/office/drawing/2014/chart" uri="{C3380CC4-5D6E-409C-BE32-E72D297353CC}">
                <c16:uniqueId val="{00000007-37D8-2143-BBC4-44112A3DE795}"/>
              </c:ext>
            </c:extLst>
          </c:dPt>
          <c:cat>
            <c:strRef>
              <c:f>Sheet1!$A$2:$A$5</c:f>
              <c:strCache>
                <c:ptCount val="4"/>
                <c:pt idx="0">
                  <c:v>2G</c:v>
                </c:pt>
                <c:pt idx="1">
                  <c:v>3G</c:v>
                </c:pt>
                <c:pt idx="2">
                  <c:v>4G</c:v>
                </c:pt>
                <c:pt idx="3">
                  <c:v>5G</c:v>
                </c:pt>
              </c:strCache>
            </c:strRef>
          </c:cat>
          <c:val>
            <c:numRef>
              <c:f>Sheet1!$B$2:$B$5</c:f>
              <c:numCache>
                <c:formatCode>General</c:formatCode>
                <c:ptCount val="4"/>
                <c:pt idx="2">
                  <c:v>12</c:v>
                </c:pt>
                <c:pt idx="3">
                  <c:v>88</c:v>
                </c:pt>
              </c:numCache>
            </c:numRef>
          </c:val>
          <c:extLst>
            <c:ext xmlns:c16="http://schemas.microsoft.com/office/drawing/2014/chart" uri="{C3380CC4-5D6E-409C-BE32-E72D297353CC}">
              <c16:uniqueId val="{00000008-37D8-2143-BBC4-44112A3DE79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625028651134532"/>
          <c:y val="7.2327019603884019E-2"/>
          <c:w val="0.71374971348865468"/>
          <c:h val="0.83230952029634919"/>
        </c:manualLayout>
      </c:layout>
      <c:barChart>
        <c:barDir val="bar"/>
        <c:grouping val="clustered"/>
        <c:varyColors val="0"/>
        <c:ser>
          <c:idx val="1"/>
          <c:order val="0"/>
          <c:tx>
            <c:strRef>
              <c:f>Sheet1!$C$1</c:f>
              <c:strCache>
                <c:ptCount val="1"/>
                <c:pt idx="0">
                  <c:v>Converted User</c:v>
                </c:pt>
              </c:strCache>
            </c:strRef>
          </c:tx>
          <c:spPr>
            <a:solidFill>
              <a:srgbClr val="071C4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Traditional</c:v>
                </c:pt>
                <c:pt idx="1">
                  <c:v>ML Strategy</c:v>
                </c:pt>
              </c:strCache>
            </c:strRef>
          </c:cat>
          <c:val>
            <c:numRef>
              <c:f>Sheet1!$C$2:$C$3</c:f>
              <c:numCache>
                <c:formatCode>General</c:formatCode>
                <c:ptCount val="2"/>
                <c:pt idx="0">
                  <c:v>200</c:v>
                </c:pt>
                <c:pt idx="1">
                  <c:v>200</c:v>
                </c:pt>
              </c:numCache>
            </c:numRef>
          </c:val>
          <c:extLst>
            <c:ext xmlns:c16="http://schemas.microsoft.com/office/drawing/2014/chart" uri="{C3380CC4-5D6E-409C-BE32-E72D297353CC}">
              <c16:uniqueId val="{00000000-6434-4696-A855-03070294FDB4}"/>
            </c:ext>
          </c:extLst>
        </c:ser>
        <c:ser>
          <c:idx val="0"/>
          <c:order val="1"/>
          <c:tx>
            <c:strRef>
              <c:f>Sheet1!$B$1</c:f>
              <c:strCache>
                <c:ptCount val="1"/>
                <c:pt idx="0">
                  <c:v>Targeted User</c:v>
                </c:pt>
              </c:strCache>
            </c:strRef>
          </c:tx>
          <c:spPr>
            <a:solidFill>
              <a:srgbClr val="00999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Traditional</c:v>
                </c:pt>
                <c:pt idx="1">
                  <c:v>ML Strategy</c:v>
                </c:pt>
              </c:strCache>
            </c:strRef>
          </c:cat>
          <c:val>
            <c:numRef>
              <c:f>Sheet1!$B$2:$B$3</c:f>
              <c:numCache>
                <c:formatCode>General</c:formatCode>
                <c:ptCount val="2"/>
                <c:pt idx="0">
                  <c:v>1000</c:v>
                </c:pt>
                <c:pt idx="1">
                  <c:v>300</c:v>
                </c:pt>
              </c:numCache>
            </c:numRef>
          </c:val>
          <c:extLst>
            <c:ext xmlns:c16="http://schemas.microsoft.com/office/drawing/2014/chart" uri="{C3380CC4-5D6E-409C-BE32-E72D297353CC}">
              <c16:uniqueId val="{00000001-6434-4696-A855-03070294FDB4}"/>
            </c:ext>
          </c:extLst>
        </c:ser>
        <c:dLbls>
          <c:showLegendKey val="0"/>
          <c:showVal val="1"/>
          <c:showCatName val="0"/>
          <c:showSerName val="0"/>
          <c:showPercent val="0"/>
          <c:showBubbleSize val="0"/>
        </c:dLbls>
        <c:gapWidth val="80"/>
        <c:overlap val="-25"/>
        <c:axId val="892049488"/>
        <c:axId val="961133232"/>
      </c:barChart>
      <c:catAx>
        <c:axId val="8920494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61133232"/>
        <c:crosses val="autoZero"/>
        <c:auto val="1"/>
        <c:lblAlgn val="ctr"/>
        <c:lblOffset val="100"/>
        <c:noMultiLvlLbl val="0"/>
      </c:catAx>
      <c:valAx>
        <c:axId val="961133232"/>
        <c:scaling>
          <c:orientation val="minMax"/>
        </c:scaling>
        <c:delete val="1"/>
        <c:axPos val="b"/>
        <c:numFmt formatCode="General" sourceLinked="1"/>
        <c:majorTickMark val="out"/>
        <c:minorTickMark val="none"/>
        <c:tickLblPos val="nextTo"/>
        <c:crossAx val="892049488"/>
        <c:crosses val="autoZero"/>
        <c:crossBetween val="between"/>
      </c:valAx>
      <c:spPr>
        <a:noFill/>
        <a:ln>
          <a:noFill/>
        </a:ln>
        <a:effectLst/>
      </c:spPr>
    </c:plotArea>
    <c:legend>
      <c:legendPos val="tr"/>
      <c:overlay val="1"/>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009999"/>
              </a:solidFill>
              <a:ln>
                <a:noFill/>
              </a:ln>
              <a:effectLst/>
            </c:spPr>
            <c:extLst>
              <c:ext xmlns:c16="http://schemas.microsoft.com/office/drawing/2014/chart" uri="{C3380CC4-5D6E-409C-BE32-E72D297353CC}">
                <c16:uniqueId val="{00000001-EE17-4714-87B8-BC2BC1446183}"/>
              </c:ext>
            </c:extLst>
          </c:dPt>
          <c:dPt>
            <c:idx val="1"/>
            <c:invertIfNegative val="0"/>
            <c:bubble3D val="0"/>
            <c:spPr>
              <a:solidFill>
                <a:srgbClr val="071C42"/>
              </a:solidFill>
              <a:ln>
                <a:noFill/>
              </a:ln>
              <a:effectLst/>
            </c:spPr>
            <c:extLst>
              <c:ext xmlns:c16="http://schemas.microsoft.com/office/drawing/2014/chart" uri="{C3380CC4-5D6E-409C-BE32-E72D297353CC}">
                <c16:uniqueId val="{00000003-EE17-4714-87B8-BC2BC1446183}"/>
              </c:ext>
            </c:extLst>
          </c:dPt>
          <c:cat>
            <c:strRef>
              <c:f>Sheet1!$A$30:$A$31</c:f>
              <c:strCache>
                <c:ptCount val="2"/>
                <c:pt idx="0">
                  <c:v>4G Price</c:v>
                </c:pt>
                <c:pt idx="1">
                  <c:v>5G Price</c:v>
                </c:pt>
              </c:strCache>
            </c:strRef>
          </c:cat>
          <c:val>
            <c:numRef>
              <c:f>Sheet1!$B$30:$B$31</c:f>
              <c:numCache>
                <c:formatCode>General</c:formatCode>
                <c:ptCount val="2"/>
                <c:pt idx="0">
                  <c:v>100</c:v>
                </c:pt>
                <c:pt idx="1">
                  <c:v>140</c:v>
                </c:pt>
              </c:numCache>
            </c:numRef>
          </c:val>
          <c:extLst>
            <c:ext xmlns:c16="http://schemas.microsoft.com/office/drawing/2014/chart" uri="{C3380CC4-5D6E-409C-BE32-E72D297353CC}">
              <c16:uniqueId val="{00000004-EE17-4714-87B8-BC2BC1446183}"/>
            </c:ext>
          </c:extLst>
        </c:ser>
        <c:dLbls>
          <c:showLegendKey val="0"/>
          <c:showVal val="0"/>
          <c:showCatName val="0"/>
          <c:showSerName val="0"/>
          <c:showPercent val="0"/>
          <c:showBubbleSize val="0"/>
        </c:dLbls>
        <c:gapWidth val="89"/>
        <c:overlap val="-27"/>
        <c:axId val="1050697840"/>
        <c:axId val="961147792"/>
      </c:barChart>
      <c:catAx>
        <c:axId val="105069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961147792"/>
        <c:crosses val="autoZero"/>
        <c:auto val="1"/>
        <c:lblAlgn val="ctr"/>
        <c:lblOffset val="100"/>
        <c:noMultiLvlLbl val="0"/>
      </c:catAx>
      <c:valAx>
        <c:axId val="961147792"/>
        <c:scaling>
          <c:orientation val="minMax"/>
        </c:scaling>
        <c:delete val="1"/>
        <c:axPos val="l"/>
        <c:numFmt formatCode="General" sourceLinked="1"/>
        <c:majorTickMark val="none"/>
        <c:minorTickMark val="none"/>
        <c:tickLblPos val="nextTo"/>
        <c:crossAx val="1050697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E2520-F432-47FF-A217-700BBD442D04}" type="datetimeFigureOut">
              <a:rPr lang="zh-CN" altLang="en-US" smtClean="0"/>
              <a:t>2024/10/24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76AEB-EF31-4B28-90F2-6F20F8605365}" type="slidenum">
              <a:rPr lang="zh-CN" altLang="en-US" smtClean="0"/>
              <a:t>‹#›</a:t>
            </a:fld>
            <a:endParaRPr lang="zh-CN" altLang="en-US"/>
          </a:p>
        </p:txBody>
      </p:sp>
    </p:spTree>
    <p:extLst>
      <p:ext uri="{BB962C8B-B14F-4D97-AF65-F5344CB8AC3E}">
        <p14:creationId xmlns:p14="http://schemas.microsoft.com/office/powerpoint/2010/main" val="3839794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876AEB-EF31-4B28-90F2-6F20F8605365}" type="slidenum">
              <a:rPr lang="zh-CN" altLang="en-US" smtClean="0"/>
              <a:t>2</a:t>
            </a:fld>
            <a:endParaRPr lang="zh-CN" altLang="en-US"/>
          </a:p>
        </p:txBody>
      </p:sp>
    </p:spTree>
    <p:extLst>
      <p:ext uri="{BB962C8B-B14F-4D97-AF65-F5344CB8AC3E}">
        <p14:creationId xmlns:p14="http://schemas.microsoft.com/office/powerpoint/2010/main" val="2219153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After the data preparation, we do the exploratory analysis. First, let’s look at the circle on the left. From the data distribution, we found that nearly 80% of all users do not convert to 5G. In other words, the conversion rate is only about 20%. So, </a:t>
            </a:r>
            <a:r>
              <a:rPr lang="en-US" altLang="zh-CN" sz="1200">
                <a:solidFill>
                  <a:srgbClr val="D9D9D9"/>
                </a:solidFill>
                <a:latin typeface="Poppins"/>
                <a:ea typeface="Poppins"/>
                <a:cs typeface="Poppins"/>
                <a:sym typeface="Poppins"/>
              </a:rPr>
              <a:t>there</a:t>
            </a:r>
            <a:r>
              <a:rPr lang="zh-CN" altLang="en-US" sz="1200">
                <a:solidFill>
                  <a:srgbClr val="D9D9D9"/>
                </a:solidFill>
                <a:latin typeface="Poppins"/>
                <a:ea typeface="Poppins"/>
                <a:cs typeface="Poppins"/>
                <a:sym typeface="Poppins"/>
              </a:rPr>
              <a:t> </a:t>
            </a:r>
            <a:r>
              <a:rPr lang="en-US" altLang="zh-CN" sz="1200">
                <a:solidFill>
                  <a:srgbClr val="D9D9D9"/>
                </a:solidFill>
                <a:latin typeface="Poppins"/>
                <a:ea typeface="Poppins"/>
                <a:cs typeface="Poppins"/>
                <a:sym typeface="Poppins"/>
              </a:rPr>
              <a:t>is</a:t>
            </a:r>
            <a:r>
              <a:rPr lang="zh-CN" altLang="en-US" sz="1200">
                <a:solidFill>
                  <a:srgbClr val="D9D9D9"/>
                </a:solidFill>
                <a:latin typeface="Poppins"/>
                <a:ea typeface="Poppins"/>
                <a:cs typeface="Poppins"/>
                <a:sym typeface="Poppins"/>
              </a:rPr>
              <a:t> </a:t>
            </a:r>
            <a:r>
              <a:rPr lang="en-US" altLang="zh-CN" sz="1200">
                <a:solidFill>
                  <a:srgbClr val="D9D9D9"/>
                </a:solidFill>
                <a:latin typeface="Poppins"/>
                <a:ea typeface="Poppins"/>
                <a:cs typeface="Poppins"/>
                <a:sym typeface="Poppins"/>
              </a:rPr>
              <a:t>great</a:t>
            </a:r>
            <a:r>
              <a:rPr lang="zh-CN" altLang="en-US" sz="1200">
                <a:solidFill>
                  <a:srgbClr val="D9D9D9"/>
                </a:solidFill>
                <a:latin typeface="Poppins"/>
                <a:ea typeface="Poppins"/>
                <a:cs typeface="Poppins"/>
                <a:sym typeface="Poppins"/>
              </a:rPr>
              <a:t> </a:t>
            </a:r>
            <a:r>
              <a:rPr lang="en-US" altLang="zh-CN" sz="1200">
                <a:solidFill>
                  <a:srgbClr val="D9D9D9"/>
                </a:solidFill>
                <a:latin typeface="Poppins"/>
                <a:ea typeface="Poppins"/>
                <a:cs typeface="Poppins"/>
                <a:sym typeface="Poppins"/>
              </a:rPr>
              <a:t>potential</a:t>
            </a:r>
            <a:r>
              <a:rPr lang="zh-CN" altLang="en-US" sz="1200">
                <a:solidFill>
                  <a:srgbClr val="D9D9D9"/>
                </a:solidFill>
                <a:latin typeface="Poppins"/>
                <a:ea typeface="Poppins"/>
                <a:cs typeface="Poppins"/>
                <a:sym typeface="Poppins"/>
              </a:rPr>
              <a:t> </a:t>
            </a:r>
            <a:r>
              <a:rPr lang="en-US" altLang="zh-CN" sz="1200">
                <a:solidFill>
                  <a:srgbClr val="D9D9D9"/>
                </a:solidFill>
                <a:latin typeface="Poppins"/>
                <a:ea typeface="Poppins"/>
                <a:cs typeface="Poppins"/>
                <a:sym typeface="Poppins"/>
              </a:rPr>
              <a:t>for</a:t>
            </a:r>
            <a:r>
              <a:rPr lang="zh-CN" altLang="en-US" sz="1200">
                <a:solidFill>
                  <a:srgbClr val="D9D9D9"/>
                </a:solidFill>
                <a:latin typeface="Poppins"/>
                <a:ea typeface="Poppins"/>
                <a:cs typeface="Poppins"/>
                <a:sym typeface="Poppins"/>
              </a:rPr>
              <a:t> </a:t>
            </a:r>
            <a:r>
              <a:rPr lang="en-US" altLang="zh-CN" sz="1200">
                <a:solidFill>
                  <a:srgbClr val="D9D9D9"/>
                </a:solidFill>
                <a:latin typeface="Poppins"/>
                <a:ea typeface="Poppins"/>
                <a:cs typeface="Poppins"/>
                <a:sym typeface="Poppins"/>
              </a:rPr>
              <a:t>future</a:t>
            </a:r>
            <a:r>
              <a:rPr lang="zh-CN" altLang="en-US" sz="1200">
                <a:solidFill>
                  <a:srgbClr val="D9D9D9"/>
                </a:solidFill>
                <a:latin typeface="Poppins"/>
                <a:ea typeface="Poppins"/>
                <a:cs typeface="Poppins"/>
                <a:sym typeface="Poppins"/>
              </a:rPr>
              <a:t> </a:t>
            </a:r>
            <a:r>
              <a:rPr lang="en-US" altLang="zh-CN" sz="1200">
                <a:solidFill>
                  <a:srgbClr val="D9D9D9"/>
                </a:solidFill>
                <a:latin typeface="Poppins"/>
                <a:ea typeface="Poppins"/>
                <a:cs typeface="Poppins"/>
                <a:sym typeface="Poppins"/>
              </a:rPr>
              <a:t>5G</a:t>
            </a:r>
            <a:r>
              <a:rPr lang="zh-CN" altLang="en-US" sz="1200">
                <a:solidFill>
                  <a:srgbClr val="D9D9D9"/>
                </a:solidFill>
                <a:latin typeface="Poppins"/>
                <a:ea typeface="Poppins"/>
                <a:cs typeface="Poppins"/>
                <a:sym typeface="Poppins"/>
              </a:rPr>
              <a:t> </a:t>
            </a:r>
            <a:r>
              <a:rPr lang="en-US" altLang="zh-CN" sz="1200">
                <a:solidFill>
                  <a:srgbClr val="D9D9D9"/>
                </a:solidFill>
                <a:latin typeface="Poppins"/>
                <a:ea typeface="Poppins"/>
                <a:cs typeface="Poppins"/>
                <a:sym typeface="Poppins"/>
              </a:rPr>
              <a:t>growth. Then we can find unique patterns among different variables. From the right top, we can tell that different user segments differ on 5g conversion rate. And from the right bottom, you can see that: Starting from user level 4, 5G conversion rate is much higher than those of lower-level users.</a:t>
            </a:r>
          </a:p>
          <a:p>
            <a:endParaRPr lang="zh-CN" altLang="en-US"/>
          </a:p>
        </p:txBody>
      </p:sp>
      <p:sp>
        <p:nvSpPr>
          <p:cNvPr id="4" name="灯片编号占位符 3"/>
          <p:cNvSpPr>
            <a:spLocks noGrp="1"/>
          </p:cNvSpPr>
          <p:nvPr>
            <p:ph type="sldNum" sz="quarter" idx="5"/>
          </p:nvPr>
        </p:nvSpPr>
        <p:spPr/>
        <p:txBody>
          <a:bodyPr/>
          <a:lstStyle/>
          <a:p>
            <a:fld id="{5C876AEB-EF31-4B28-90F2-6F20F8605365}" type="slidenum">
              <a:rPr lang="zh-CN" altLang="en-US" smtClean="0"/>
              <a:t>5</a:t>
            </a:fld>
            <a:endParaRPr lang="zh-CN" altLang="en-US"/>
          </a:p>
        </p:txBody>
      </p:sp>
    </p:spTree>
    <p:extLst>
      <p:ext uri="{BB962C8B-B14F-4D97-AF65-F5344CB8AC3E}">
        <p14:creationId xmlns:p14="http://schemas.microsoft.com/office/powerpoint/2010/main" val="1010904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And these are the 5G proportion of some numerical variable. The first graph indicates that 5G conversion increase as the user tenure increases. And for ARPU and DOU, 5G conversion users are concentrated in specific ranges. For example, the 5g rate peaks at 6000 mb of dataflow of usage.</a:t>
            </a:r>
            <a:endParaRPr lang="zh-CN" altLang="en-US"/>
          </a:p>
        </p:txBody>
      </p:sp>
      <p:sp>
        <p:nvSpPr>
          <p:cNvPr id="4" name="灯片编号占位符 3"/>
          <p:cNvSpPr>
            <a:spLocks noGrp="1"/>
          </p:cNvSpPr>
          <p:nvPr>
            <p:ph type="sldNum" sz="quarter" idx="5"/>
          </p:nvPr>
        </p:nvSpPr>
        <p:spPr/>
        <p:txBody>
          <a:bodyPr/>
          <a:lstStyle/>
          <a:p>
            <a:fld id="{5C876AEB-EF31-4B28-90F2-6F20F8605365}" type="slidenum">
              <a:rPr lang="zh-CN" altLang="en-US" smtClean="0"/>
              <a:t>6</a:t>
            </a:fld>
            <a:endParaRPr lang="zh-CN" altLang="en-US"/>
          </a:p>
        </p:txBody>
      </p:sp>
    </p:spTree>
    <p:extLst>
      <p:ext uri="{BB962C8B-B14F-4D97-AF65-F5344CB8AC3E}">
        <p14:creationId xmlns:p14="http://schemas.microsoft.com/office/powerpoint/2010/main" val="120732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D2FE9-2BBB-4DFE-BD88-A1559E8C49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318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solidFill>
                  <a:srgbClr val="545454"/>
                </a:solidFill>
                <a:latin typeface="Poppins"/>
                <a:ea typeface="Poppins"/>
                <a:cs typeface="Poppins"/>
                <a:sym typeface="Poppins"/>
              </a:rPr>
              <a:t>Now, let’s see the business solutions from our data analysis. From the exploratory data analysis, we know that the key factors of 5g conversion are ARPU, DOU and MOU, which indicates revenue, dataflow usage and call minute. So target on these 3 types of users, we provide corresponding business strategies. </a:t>
            </a:r>
            <a:endParaRPr lang="zh-CN" altLang="en-US"/>
          </a:p>
        </p:txBody>
      </p:sp>
      <p:sp>
        <p:nvSpPr>
          <p:cNvPr id="4" name="灯片编号占位符 3"/>
          <p:cNvSpPr>
            <a:spLocks noGrp="1"/>
          </p:cNvSpPr>
          <p:nvPr>
            <p:ph type="sldNum" sz="quarter" idx="5"/>
          </p:nvPr>
        </p:nvSpPr>
        <p:spPr/>
        <p:txBody>
          <a:bodyPr/>
          <a:lstStyle/>
          <a:p>
            <a:fld id="{5C876AEB-EF31-4B28-90F2-6F20F8605365}" type="slidenum">
              <a:rPr lang="zh-CN" altLang="en-US" smtClean="0"/>
              <a:t>19</a:t>
            </a:fld>
            <a:endParaRPr lang="zh-CN" altLang="en-US"/>
          </a:p>
        </p:txBody>
      </p:sp>
    </p:spTree>
    <p:extLst>
      <p:ext uri="{BB962C8B-B14F-4D97-AF65-F5344CB8AC3E}">
        <p14:creationId xmlns:p14="http://schemas.microsoft.com/office/powerpoint/2010/main" val="1848254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From EDA, we also know that among 5g users, the proportion of home users is nearly 90per, much higher than that among all users. So, to target on home users, we came up these strategies. The first one is to launch 5g household bundles, combing 5g service with broadband, TV, or other services. The second is to promote family shared data plan, attract subscribers with a fair price. The third one is to promote 5G based smart home solutions, demonstrating how 5G can enhance home life.</a:t>
            </a:r>
            <a:endParaRPr lang="zh-CN" altLang="en-US"/>
          </a:p>
        </p:txBody>
      </p:sp>
      <p:sp>
        <p:nvSpPr>
          <p:cNvPr id="4" name="灯片编号占位符 3"/>
          <p:cNvSpPr>
            <a:spLocks noGrp="1"/>
          </p:cNvSpPr>
          <p:nvPr>
            <p:ph type="sldNum" sz="quarter" idx="5"/>
          </p:nvPr>
        </p:nvSpPr>
        <p:spPr/>
        <p:txBody>
          <a:bodyPr/>
          <a:lstStyle/>
          <a:p>
            <a:fld id="{5C876AEB-EF31-4B28-90F2-6F20F8605365}" type="slidenum">
              <a:rPr lang="zh-CN" altLang="en-US" smtClean="0"/>
              <a:t>20</a:t>
            </a:fld>
            <a:endParaRPr lang="zh-CN" altLang="en-US"/>
          </a:p>
        </p:txBody>
      </p:sp>
    </p:spTree>
    <p:extLst>
      <p:ext uri="{BB962C8B-B14F-4D97-AF65-F5344CB8AC3E}">
        <p14:creationId xmlns:p14="http://schemas.microsoft.com/office/powerpoint/2010/main" val="2050639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There is same situation for broadband users as well. Broadband users account for 60% of 5g subscribers, while only account for 27 percent in all users. So, they are our potential customers. The first </a:t>
            </a:r>
            <a:r>
              <a:rPr lang="en-US" altLang="zh-CN" b="0" i="0">
                <a:solidFill>
                  <a:srgbClr val="E8E8E8"/>
                </a:solidFill>
                <a:effectLst/>
                <a:latin typeface="Google Sans"/>
              </a:rPr>
              <a:t>approach is giving  </a:t>
            </a:r>
            <a:r>
              <a:rPr lang="en-US" altLang="zh-CN" sz="1200" b="1">
                <a:solidFill>
                  <a:srgbClr val="FFFFFF"/>
                </a:solidFill>
                <a:latin typeface="Poppins Bold"/>
                <a:ea typeface="Poppins Bold"/>
                <a:cs typeface="Poppins Bold"/>
                <a:sym typeface="Poppins Bold"/>
              </a:rPr>
              <a:t>Bundling Discounts to non 5G broadband users. </a:t>
            </a:r>
            <a:r>
              <a:rPr lang="en-US" altLang="zh-CN" sz="1200" b="0">
                <a:solidFill>
                  <a:srgbClr val="FFFFFF"/>
                </a:solidFill>
                <a:latin typeface="Poppins Bold"/>
                <a:ea typeface="Poppins Bold"/>
                <a:cs typeface="Poppins Bold"/>
                <a:sym typeface="Poppins Bold"/>
              </a:rPr>
              <a:t>Also, having the broadband and mobile data from the same provider, the company could promote its seamless experience of network transition between 5G and broadband. Then, </a:t>
            </a:r>
            <a:r>
              <a:rPr lang="en-US" altLang="zh-CN" sz="1200" b="1">
                <a:solidFill>
                  <a:srgbClr val="FFFFFF"/>
                </a:solidFill>
                <a:latin typeface="Poppins Bold"/>
                <a:ea typeface="Poppins Bold"/>
                <a:cs typeface="Poppins Bold"/>
                <a:sym typeface="Poppins Bold"/>
              </a:rPr>
              <a:t>Since broadband users value network experiences, we should give them data priority for both 5G and broadband network.</a:t>
            </a:r>
          </a:p>
          <a:p>
            <a:r>
              <a:rPr lang="en-US" altLang="zh-CN" sz="1200" b="1">
                <a:solidFill>
                  <a:srgbClr val="FFFFFF"/>
                </a:solidFill>
                <a:latin typeface="Poppins Bold"/>
                <a:cs typeface="Poppins Bold"/>
                <a:sym typeface="Poppins Bold"/>
              </a:rPr>
              <a:t>Then, let’s discuss about business application of our models.</a:t>
            </a:r>
            <a:endParaRPr lang="zh-CN" altLang="en-US"/>
          </a:p>
        </p:txBody>
      </p:sp>
      <p:sp>
        <p:nvSpPr>
          <p:cNvPr id="4" name="灯片编号占位符 3"/>
          <p:cNvSpPr>
            <a:spLocks noGrp="1"/>
          </p:cNvSpPr>
          <p:nvPr>
            <p:ph type="sldNum" sz="quarter" idx="5"/>
          </p:nvPr>
        </p:nvSpPr>
        <p:spPr/>
        <p:txBody>
          <a:bodyPr/>
          <a:lstStyle/>
          <a:p>
            <a:fld id="{5C876AEB-EF31-4B28-90F2-6F20F8605365}" type="slidenum">
              <a:rPr lang="zh-CN" altLang="en-US" smtClean="0"/>
              <a:t>21</a:t>
            </a:fld>
            <a:endParaRPr lang="zh-CN" altLang="en-US"/>
          </a:p>
        </p:txBody>
      </p:sp>
    </p:spTree>
    <p:extLst>
      <p:ext uri="{BB962C8B-B14F-4D97-AF65-F5344CB8AC3E}">
        <p14:creationId xmlns:p14="http://schemas.microsoft.com/office/powerpoint/2010/main" val="2282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E30D2FE9-2BBB-4DFE-BD88-A1559E8C49FD}" type="slidenum">
              <a:rPr lang="en-US" smtClean="0"/>
              <a:t>22</a:t>
            </a:fld>
            <a:endParaRPr lang="en-US"/>
          </a:p>
        </p:txBody>
      </p:sp>
    </p:spTree>
    <p:extLst>
      <p:ext uri="{BB962C8B-B14F-4D97-AF65-F5344CB8AC3E}">
        <p14:creationId xmlns:p14="http://schemas.microsoft.com/office/powerpoint/2010/main" val="75291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leverage data-driven models to drive business growth through targeted outreach, precision marketing, and network resource optimization.</a:t>
            </a:r>
            <a:endParaRPr lang="zh-CN" altLang="en-US"/>
          </a:p>
        </p:txBody>
      </p:sp>
      <p:sp>
        <p:nvSpPr>
          <p:cNvPr id="4" name="灯片编号占位符 3"/>
          <p:cNvSpPr>
            <a:spLocks noGrp="1"/>
          </p:cNvSpPr>
          <p:nvPr>
            <p:ph type="sldNum" sz="quarter" idx="5"/>
          </p:nvPr>
        </p:nvSpPr>
        <p:spPr/>
        <p:txBody>
          <a:bodyPr/>
          <a:lstStyle/>
          <a:p>
            <a:fld id="{5C876AEB-EF31-4B28-90F2-6F20F8605365}" type="slidenum">
              <a:rPr lang="zh-CN" altLang="en-US" smtClean="0"/>
              <a:t>23</a:t>
            </a:fld>
            <a:endParaRPr lang="zh-CN" altLang="en-US"/>
          </a:p>
        </p:txBody>
      </p:sp>
    </p:spTree>
    <p:extLst>
      <p:ext uri="{BB962C8B-B14F-4D97-AF65-F5344CB8AC3E}">
        <p14:creationId xmlns:p14="http://schemas.microsoft.com/office/powerpoint/2010/main" val="204595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738664"/>
          </a:xfrm>
          <a:prstGeom prst="rect">
            <a:avLst/>
          </a:prstGeom>
        </p:spPr>
        <p:txBody>
          <a:bodyPr wrap="square" lIns="0" tIns="0" rIns="0" bIns="0">
            <a:spAutoFit/>
          </a:bodyPr>
          <a:lstStyle>
            <a:lvl1pPr>
              <a:defRPr sz="4800" b="0" i="0">
                <a:solidFill>
                  <a:schemeClr val="tx1"/>
                </a:solidFill>
                <a:latin typeface="Arial MT"/>
                <a:cs typeface="Arial MT"/>
              </a:defRPr>
            </a:lvl1pPr>
          </a:lstStyle>
          <a:p>
            <a:endParaRPr/>
          </a:p>
        </p:txBody>
      </p:sp>
      <p:sp>
        <p:nvSpPr>
          <p:cNvPr id="3" name="Holder 3"/>
          <p:cNvSpPr>
            <a:spLocks noGrp="1"/>
          </p:cNvSpPr>
          <p:nvPr>
            <p:ph type="subTitle" idx="4"/>
          </p:nvPr>
        </p:nvSpPr>
        <p:spPr>
          <a:xfrm>
            <a:off x="2743200" y="5760720"/>
            <a:ext cx="1280160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95683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22021" y="192710"/>
            <a:ext cx="16955453" cy="738664"/>
          </a:xfrm>
        </p:spPr>
        <p:txBody>
          <a:bodyPr lIns="0" tIns="0" rIns="0" bIns="0"/>
          <a:lstStyle>
            <a:lvl1pPr>
              <a:defRPr sz="48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25310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22021" y="192710"/>
            <a:ext cx="16955453" cy="738664"/>
          </a:xfrm>
        </p:spPr>
        <p:txBody>
          <a:bodyPr lIns="0" tIns="0" rIns="0" bIns="0"/>
          <a:lstStyle>
            <a:lvl1pPr>
              <a:defRPr sz="4800" b="0" i="0">
                <a:solidFill>
                  <a:schemeClr val="tx1"/>
                </a:solidFill>
                <a:latin typeface="Arial MT"/>
                <a:cs typeface="Arial MT"/>
              </a:defRPr>
            </a:lvl1pPr>
          </a:lstStyle>
          <a:p>
            <a:endParaRPr/>
          </a:p>
        </p:txBody>
      </p:sp>
      <p:sp>
        <p:nvSpPr>
          <p:cNvPr id="3" name="Holder 3"/>
          <p:cNvSpPr>
            <a:spLocks noGrp="1"/>
          </p:cNvSpPr>
          <p:nvPr>
            <p:ph sz="half" idx="2"/>
          </p:nvPr>
        </p:nvSpPr>
        <p:spPr>
          <a:xfrm>
            <a:off x="914400" y="2366010"/>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70720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7" name="bg object 17"/>
          <p:cNvSpPr/>
          <p:nvPr/>
        </p:nvSpPr>
        <p:spPr>
          <a:xfrm>
            <a:off x="340613" y="336041"/>
            <a:ext cx="17605058" cy="8696325"/>
          </a:xfrm>
          <a:custGeom>
            <a:avLst/>
            <a:gdLst/>
            <a:ahLst/>
            <a:cxnLst/>
            <a:rect l="l" t="t" r="r" b="b"/>
            <a:pathLst>
              <a:path w="11736705" h="5797550">
                <a:moveTo>
                  <a:pt x="11736324" y="0"/>
                </a:moveTo>
                <a:lnTo>
                  <a:pt x="432053" y="0"/>
                </a:lnTo>
                <a:lnTo>
                  <a:pt x="432053" y="2676017"/>
                </a:lnTo>
                <a:lnTo>
                  <a:pt x="0" y="2676017"/>
                </a:lnTo>
                <a:lnTo>
                  <a:pt x="0" y="5797296"/>
                </a:lnTo>
                <a:lnTo>
                  <a:pt x="10836275" y="5797296"/>
                </a:lnTo>
                <a:lnTo>
                  <a:pt x="10837545" y="4392930"/>
                </a:lnTo>
                <a:lnTo>
                  <a:pt x="11736324" y="4392930"/>
                </a:lnTo>
                <a:lnTo>
                  <a:pt x="11736324" y="0"/>
                </a:lnTo>
                <a:close/>
              </a:path>
            </a:pathLst>
          </a:custGeom>
          <a:solidFill>
            <a:srgbClr val="A7BAD3"/>
          </a:solidFill>
        </p:spPr>
        <p:txBody>
          <a:bodyPr wrap="square" lIns="0" tIns="0" rIns="0" bIns="0" rtlCol="0"/>
          <a:lstStyle/>
          <a:p>
            <a:endParaRPr sz="2700"/>
          </a:p>
        </p:txBody>
      </p:sp>
      <p:sp>
        <p:nvSpPr>
          <p:cNvPr id="2" name="Holder 2"/>
          <p:cNvSpPr>
            <a:spLocks noGrp="1"/>
          </p:cNvSpPr>
          <p:nvPr>
            <p:ph type="title"/>
          </p:nvPr>
        </p:nvSpPr>
        <p:spPr>
          <a:xfrm>
            <a:off x="322021" y="192710"/>
            <a:ext cx="16955453" cy="738664"/>
          </a:xfrm>
        </p:spPr>
        <p:txBody>
          <a:bodyPr lIns="0" tIns="0" rIns="0" bIns="0"/>
          <a:lstStyle>
            <a:lvl1pPr>
              <a:defRPr sz="4800"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9939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1734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22021" y="192710"/>
            <a:ext cx="16955453" cy="492443"/>
          </a:xfrm>
          <a:prstGeom prst="rect">
            <a:avLst/>
          </a:prstGeom>
        </p:spPr>
        <p:txBody>
          <a:bodyPr wrap="square" lIns="0" tIns="0" rIns="0" bIns="0">
            <a:spAutoFit/>
          </a:bodyPr>
          <a:lstStyle>
            <a:lvl1pPr>
              <a:defRPr sz="3200" b="0" i="0">
                <a:solidFill>
                  <a:schemeClr val="tx1"/>
                </a:solidFill>
                <a:latin typeface="Arial MT"/>
                <a:cs typeface="Arial MT"/>
              </a:defRPr>
            </a:lvl1pPr>
          </a:lstStyle>
          <a:p>
            <a:endParaRPr/>
          </a:p>
        </p:txBody>
      </p:sp>
      <p:sp>
        <p:nvSpPr>
          <p:cNvPr id="3" name="Holder 3"/>
          <p:cNvSpPr>
            <a:spLocks noGrp="1"/>
          </p:cNvSpPr>
          <p:nvPr>
            <p:ph type="body" idx="1"/>
          </p:nvPr>
        </p:nvSpPr>
        <p:spPr>
          <a:xfrm>
            <a:off x="283463" y="1904654"/>
            <a:ext cx="876490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10/24/2024</a:t>
            </a:fld>
            <a:endParaRPr lang="en-US"/>
          </a:p>
        </p:txBody>
      </p:sp>
      <p:sp>
        <p:nvSpPr>
          <p:cNvPr id="6" name="Holder 6"/>
          <p:cNvSpPr>
            <a:spLocks noGrp="1"/>
          </p:cNvSpPr>
          <p:nvPr>
            <p:ph type="sldNum" sz="quarter" idx="7"/>
          </p:nvPr>
        </p:nvSpPr>
        <p:spPr>
          <a:xfrm>
            <a:off x="13167360" y="9566910"/>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24822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685800">
        <a:defRPr>
          <a:latin typeface="+mn-lt"/>
          <a:ea typeface="+mn-ea"/>
          <a:cs typeface="+mn-cs"/>
        </a:defRPr>
      </a:lvl2pPr>
      <a:lvl3pPr marL="1371600">
        <a:defRPr>
          <a:latin typeface="+mn-lt"/>
          <a:ea typeface="+mn-ea"/>
          <a:cs typeface="+mn-cs"/>
        </a:defRPr>
      </a:lvl3pPr>
      <a:lvl4pPr marL="2057400">
        <a:defRPr>
          <a:latin typeface="+mn-lt"/>
          <a:ea typeface="+mn-ea"/>
          <a:cs typeface="+mn-cs"/>
        </a:defRPr>
      </a:lvl4pPr>
      <a:lvl5pPr marL="2743200">
        <a:defRPr>
          <a:latin typeface="+mn-lt"/>
          <a:ea typeface="+mn-ea"/>
          <a:cs typeface="+mn-cs"/>
        </a:defRPr>
      </a:lvl5pPr>
      <a:lvl6pPr marL="3429000">
        <a:defRPr>
          <a:latin typeface="+mn-lt"/>
          <a:ea typeface="+mn-ea"/>
          <a:cs typeface="+mn-cs"/>
        </a:defRPr>
      </a:lvl6pPr>
      <a:lvl7pPr marL="4114800">
        <a:defRPr>
          <a:latin typeface="+mn-lt"/>
          <a:ea typeface="+mn-ea"/>
          <a:cs typeface="+mn-cs"/>
        </a:defRPr>
      </a:lvl7pPr>
      <a:lvl8pPr marL="4800600">
        <a:defRPr>
          <a:latin typeface="+mn-lt"/>
          <a:ea typeface="+mn-ea"/>
          <a:cs typeface="+mn-cs"/>
        </a:defRPr>
      </a:lvl8pPr>
      <a:lvl9pPr marL="5486400">
        <a:defRPr>
          <a:latin typeface="+mn-lt"/>
          <a:ea typeface="+mn-ea"/>
          <a:cs typeface="+mn-cs"/>
        </a:defRPr>
      </a:lvl9pPr>
    </p:bodyStyle>
    <p:otherStyle>
      <a:lvl1pPr marL="0">
        <a:defRPr>
          <a:latin typeface="+mn-lt"/>
          <a:ea typeface="+mn-ea"/>
          <a:cs typeface="+mn-cs"/>
        </a:defRPr>
      </a:lvl1pPr>
      <a:lvl2pPr marL="685800">
        <a:defRPr>
          <a:latin typeface="+mn-lt"/>
          <a:ea typeface="+mn-ea"/>
          <a:cs typeface="+mn-cs"/>
        </a:defRPr>
      </a:lvl2pPr>
      <a:lvl3pPr marL="1371600">
        <a:defRPr>
          <a:latin typeface="+mn-lt"/>
          <a:ea typeface="+mn-ea"/>
          <a:cs typeface="+mn-cs"/>
        </a:defRPr>
      </a:lvl3pPr>
      <a:lvl4pPr marL="2057400">
        <a:defRPr>
          <a:latin typeface="+mn-lt"/>
          <a:ea typeface="+mn-ea"/>
          <a:cs typeface="+mn-cs"/>
        </a:defRPr>
      </a:lvl4pPr>
      <a:lvl5pPr marL="2743200">
        <a:defRPr>
          <a:latin typeface="+mn-lt"/>
          <a:ea typeface="+mn-ea"/>
          <a:cs typeface="+mn-cs"/>
        </a:defRPr>
      </a:lvl5pPr>
      <a:lvl6pPr marL="3429000">
        <a:defRPr>
          <a:latin typeface="+mn-lt"/>
          <a:ea typeface="+mn-ea"/>
          <a:cs typeface="+mn-cs"/>
        </a:defRPr>
      </a:lvl6pPr>
      <a:lvl7pPr marL="4114800">
        <a:defRPr>
          <a:latin typeface="+mn-lt"/>
          <a:ea typeface="+mn-ea"/>
          <a:cs typeface="+mn-cs"/>
        </a:defRPr>
      </a:lvl7pPr>
      <a:lvl8pPr marL="4800600">
        <a:defRPr>
          <a:latin typeface="+mn-lt"/>
          <a:ea typeface="+mn-ea"/>
          <a:cs typeface="+mn-cs"/>
        </a:defRPr>
      </a:lvl8pPr>
      <a:lvl9pPr marL="54864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25.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png"/><Relationship Id="rId1" Type="http://schemas.openxmlformats.org/officeDocument/2006/relationships/slideLayout" Target="../slideLayouts/slideLayout13.xml"/><Relationship Id="rId5" Type="http://schemas.openxmlformats.org/officeDocument/2006/relationships/image" Target="../media/image25.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8.pn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png"/><Relationship Id="rId10" Type="http://schemas.openxmlformats.org/officeDocument/2006/relationships/image" Target="../media/image54.png"/><Relationship Id="rId4" Type="http://schemas.microsoft.com/office/2007/relationships/hdphoto" Target="../media/hdphoto1.wdp"/><Relationship Id="rId9" Type="http://schemas.openxmlformats.org/officeDocument/2006/relationships/image" Target="../media/image53.sv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8.png"/><Relationship Id="rId7" Type="http://schemas.openxmlformats.org/officeDocument/2006/relationships/image" Target="../media/image51.svg"/><Relationship Id="rId12"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63.svg"/><Relationship Id="rId5" Type="http://schemas.openxmlformats.org/officeDocument/2006/relationships/image" Target="../media/image59.png"/><Relationship Id="rId10" Type="http://schemas.openxmlformats.org/officeDocument/2006/relationships/image" Target="../media/image62.png"/><Relationship Id="rId4" Type="http://schemas.microsoft.com/office/2007/relationships/hdphoto" Target="../media/hdphoto2.wdp"/><Relationship Id="rId9" Type="http://schemas.openxmlformats.org/officeDocument/2006/relationships/image" Target="../media/image61.svg"/></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6.png"/><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9.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7.svg"/></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1006658" y="4634081"/>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4" name="TextBox 4"/>
          <p:cNvSpPr txBox="1"/>
          <p:nvPr/>
        </p:nvSpPr>
        <p:spPr>
          <a:xfrm>
            <a:off x="2178304" y="3292739"/>
            <a:ext cx="16835409" cy="1661993"/>
          </a:xfrm>
          <a:prstGeom prst="rect">
            <a:avLst/>
          </a:prstGeom>
        </p:spPr>
        <p:txBody>
          <a:bodyPr wrap="square" lIns="0" tIns="0" rIns="0" bIns="0" rtlCol="0" anchor="t">
            <a:spAutoFit/>
          </a:bodyPr>
          <a:lstStyle/>
          <a:p>
            <a:pPr algn="l"/>
            <a:r>
              <a:rPr lang="en-US" sz="5400" b="1" spc="-149">
                <a:solidFill>
                  <a:srgbClr val="FFFFFF"/>
                </a:solidFill>
                <a:latin typeface="Poppins Bold"/>
                <a:ea typeface="Poppins Bold"/>
                <a:cs typeface="Poppins Bold"/>
                <a:sym typeface="Poppins Bold"/>
              </a:rPr>
              <a:t>Leveraging Statistics &amp; </a:t>
            </a:r>
            <a:r>
              <a:rPr lang="en-US" altLang="zh-CN" sz="5400" b="1" spc="-149">
                <a:solidFill>
                  <a:srgbClr val="FFFFFF"/>
                </a:solidFill>
                <a:latin typeface="Poppins Bold"/>
                <a:ea typeface="Poppins Bold"/>
                <a:cs typeface="Poppins Bold"/>
                <a:sym typeface="Poppins Bold"/>
              </a:rPr>
              <a:t>Machine Learning</a:t>
            </a:r>
            <a:endParaRPr lang="en-US" sz="5400" b="1" spc="-149">
              <a:solidFill>
                <a:srgbClr val="FFFFFF"/>
              </a:solidFill>
              <a:latin typeface="Poppins Bold"/>
              <a:ea typeface="Poppins Bold"/>
              <a:cs typeface="Poppins Bold"/>
              <a:sym typeface="Poppins Bold"/>
            </a:endParaRPr>
          </a:p>
          <a:p>
            <a:pPr algn="l"/>
            <a:r>
              <a:rPr lang="en-US" sz="5400" b="1" spc="-149">
                <a:solidFill>
                  <a:srgbClr val="FFFFFF"/>
                </a:solidFill>
                <a:latin typeface="Poppins Bold"/>
                <a:ea typeface="Poppins Bold"/>
                <a:cs typeface="Poppins Bold"/>
                <a:sym typeface="Poppins Bold"/>
              </a:rPr>
              <a:t>to Accelerate 5G Adoption</a:t>
            </a:r>
          </a:p>
        </p:txBody>
      </p:sp>
      <p:sp>
        <p:nvSpPr>
          <p:cNvPr id="5" name="TextBox 5"/>
          <p:cNvSpPr txBox="1"/>
          <p:nvPr/>
        </p:nvSpPr>
        <p:spPr>
          <a:xfrm>
            <a:off x="2178305" y="6915526"/>
            <a:ext cx="6915784" cy="386644"/>
          </a:xfrm>
          <a:prstGeom prst="rect">
            <a:avLst/>
          </a:prstGeom>
        </p:spPr>
        <p:txBody>
          <a:bodyPr lIns="0" tIns="0" rIns="0" bIns="0" rtlCol="0" anchor="t">
            <a:spAutoFit/>
          </a:bodyPr>
          <a:lstStyle/>
          <a:p>
            <a:pPr algn="l">
              <a:lnSpc>
                <a:spcPts val="2880"/>
              </a:lnSpc>
            </a:pPr>
            <a:r>
              <a:rPr lang="en-US" sz="2800">
                <a:solidFill>
                  <a:schemeClr val="bg1">
                    <a:lumMod val="75000"/>
                  </a:schemeClr>
                </a:solidFill>
                <a:latin typeface="Poppins"/>
                <a:ea typeface="Poppins"/>
                <a:cs typeface="Poppins"/>
                <a:sym typeface="Poppins"/>
              </a:rPr>
              <a:t>AN6003 Group A – Team 9</a:t>
            </a: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3DCAB1"/>
            </a:solidFill>
          </p:spPr>
          <p:txBody>
            <a:bodyPr/>
            <a:lstStyle/>
            <a:p>
              <a:endParaRPr lang="zh-CN" altLang="en-US"/>
            </a:p>
          </p:txBody>
        </p:sp>
        <p:sp>
          <p:nvSpPr>
            <p:cNvPr id="8" name="TextBox 8"/>
            <p:cNvSpPr txBox="1"/>
            <p:nvPr/>
          </p:nvSpPr>
          <p:spPr>
            <a:xfrm>
              <a:off x="0" y="-38100"/>
              <a:ext cx="2408296"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2" name="图形 11" descr="Wi-Fi 纯色填充">
            <a:extLst>
              <a:ext uri="{FF2B5EF4-FFF2-40B4-BE49-F238E27FC236}">
                <a16:creationId xmlns:a16="http://schemas.microsoft.com/office/drawing/2014/main" id="{4A4E5105-2EDC-D18F-29F2-579F62CBFB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100000" flipH="1" flipV="1">
            <a:off x="903620" y="5224148"/>
            <a:ext cx="1494450" cy="1494450"/>
          </a:xfrm>
          <a:prstGeom prst="rect">
            <a:avLst/>
          </a:prstGeom>
        </p:spPr>
      </p:pic>
      <p:sp>
        <p:nvSpPr>
          <p:cNvPr id="14" name="文本框 13">
            <a:extLst>
              <a:ext uri="{FF2B5EF4-FFF2-40B4-BE49-F238E27FC236}">
                <a16:creationId xmlns:a16="http://schemas.microsoft.com/office/drawing/2014/main" id="{0E1A52F5-0DFC-C4F5-4214-56A3BF5A5CE9}"/>
              </a:ext>
            </a:extLst>
          </p:cNvPr>
          <p:cNvSpPr txBox="1"/>
          <p:nvPr/>
        </p:nvSpPr>
        <p:spPr>
          <a:xfrm>
            <a:off x="2051844" y="5247620"/>
            <a:ext cx="12525374" cy="1323439"/>
          </a:xfrm>
          <a:prstGeom prst="rect">
            <a:avLst/>
          </a:prstGeom>
          <a:noFill/>
        </p:spPr>
        <p:txBody>
          <a:bodyPr wrap="square">
            <a:spAutoFit/>
          </a:bodyPr>
          <a:lstStyle/>
          <a:p>
            <a:r>
              <a:rPr lang="en-US" altLang="zh-CN" sz="4000" spc="-149">
                <a:solidFill>
                  <a:srgbClr val="FFFFFF"/>
                </a:solidFill>
                <a:latin typeface="Poppins" panose="00000500000000000000" pitchFamily="2" charset="0"/>
                <a:ea typeface="Poppins Bold"/>
                <a:cs typeface="Poppins" panose="00000500000000000000" pitchFamily="2" charset="0"/>
                <a:sym typeface="Poppins Bold"/>
              </a:rPr>
              <a:t>A Strategic Approach for </a:t>
            </a:r>
          </a:p>
          <a:p>
            <a:r>
              <a:rPr lang="en-US" altLang="zh-CN" sz="4000" spc="-149">
                <a:solidFill>
                  <a:srgbClr val="FFFFFF"/>
                </a:solidFill>
                <a:latin typeface="Poppins" panose="00000500000000000000" pitchFamily="2" charset="0"/>
                <a:ea typeface="Poppins Bold"/>
                <a:cs typeface="Poppins" panose="00000500000000000000" pitchFamily="2" charset="0"/>
                <a:sym typeface="Poppins Bold"/>
              </a:rPr>
              <a:t>Telecommunications Growth</a:t>
            </a:r>
            <a:endParaRPr lang="zh-CN" altLang="en-US" sz="4000">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9FFCE337-335D-0A7B-4D84-1F767CCF4C18}"/>
              </a:ext>
            </a:extLst>
          </p:cNvPr>
          <p:cNvGrpSpPr/>
          <p:nvPr/>
        </p:nvGrpSpPr>
        <p:grpSpPr>
          <a:xfrm>
            <a:off x="-4" y="-3060987"/>
            <a:ext cx="18967545" cy="5093974"/>
            <a:chOff x="-4" y="-3060987"/>
            <a:chExt cx="18967545" cy="5093974"/>
          </a:xfrm>
        </p:grpSpPr>
        <p:sp>
          <p:nvSpPr>
            <p:cNvPr id="22" name="Freeform 3">
              <a:extLst>
                <a:ext uri="{FF2B5EF4-FFF2-40B4-BE49-F238E27FC236}">
                  <a16:creationId xmlns:a16="http://schemas.microsoft.com/office/drawing/2014/main" id="{ACCB9356-622A-3B2A-0813-221EBB1DFA72}"/>
                </a:ext>
              </a:extLst>
            </p:cNvPr>
            <p:cNvSpPr/>
            <p:nvPr/>
          </p:nvSpPr>
          <p:spPr>
            <a:xfrm>
              <a:off x="-4" y="-53331"/>
              <a:ext cx="18288004" cy="1645584"/>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latin typeface="Poppins" panose="00000500000000000000" pitchFamily="2" charset="0"/>
                <a:cs typeface="Poppins" panose="00000500000000000000" pitchFamily="2" charset="0"/>
              </a:endParaRPr>
            </a:p>
          </p:txBody>
        </p:sp>
        <p:grpSp>
          <p:nvGrpSpPr>
            <p:cNvPr id="23" name="Group 6">
              <a:extLst>
                <a:ext uri="{FF2B5EF4-FFF2-40B4-BE49-F238E27FC236}">
                  <a16:creationId xmlns:a16="http://schemas.microsoft.com/office/drawing/2014/main" id="{86669418-9F2A-E603-D48C-D0CD04D5B620}"/>
                </a:ext>
              </a:extLst>
            </p:cNvPr>
            <p:cNvGrpSpPr/>
            <p:nvPr/>
          </p:nvGrpSpPr>
          <p:grpSpPr>
            <a:xfrm>
              <a:off x="0" y="-144661"/>
              <a:ext cx="6212838" cy="433394"/>
              <a:chOff x="0" y="-38100"/>
              <a:chExt cx="1636303" cy="114145"/>
            </a:xfrm>
          </p:grpSpPr>
          <p:sp>
            <p:nvSpPr>
              <p:cNvPr id="27" name="Freeform 7">
                <a:extLst>
                  <a:ext uri="{FF2B5EF4-FFF2-40B4-BE49-F238E27FC236}">
                    <a16:creationId xmlns:a16="http://schemas.microsoft.com/office/drawing/2014/main" id="{2761EB0B-797C-F34A-1836-252D18E1268F}"/>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latin typeface="Poppins" panose="00000500000000000000" pitchFamily="2" charset="0"/>
                  <a:cs typeface="Poppins" panose="00000500000000000000" pitchFamily="2" charset="0"/>
                </a:endParaRPr>
              </a:p>
            </p:txBody>
          </p:sp>
          <p:sp>
            <p:nvSpPr>
              <p:cNvPr id="28" name="TextBox 8">
                <a:extLst>
                  <a:ext uri="{FF2B5EF4-FFF2-40B4-BE49-F238E27FC236}">
                    <a16:creationId xmlns:a16="http://schemas.microsoft.com/office/drawing/2014/main" id="{79C92D85-4E1C-ACB9-1811-1DA808BA5686}"/>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latin typeface="Poppins" panose="00000500000000000000" pitchFamily="2" charset="0"/>
                  <a:cs typeface="Poppins" panose="00000500000000000000" pitchFamily="2" charset="0"/>
                </a:endParaRPr>
              </a:p>
            </p:txBody>
          </p:sp>
        </p:grpSp>
        <p:sp>
          <p:nvSpPr>
            <p:cNvPr id="24" name="Freeform 17">
              <a:extLst>
                <a:ext uri="{FF2B5EF4-FFF2-40B4-BE49-F238E27FC236}">
                  <a16:creationId xmlns:a16="http://schemas.microsoft.com/office/drawing/2014/main" id="{8456618A-2600-1663-360F-38C9E1B1A2D6}"/>
                </a:ext>
              </a:extLst>
            </p:cNvPr>
            <p:cNvSpPr/>
            <p:nvPr/>
          </p:nvSpPr>
          <p:spPr>
            <a:xfrm rot="19847341">
              <a:off x="12699788" y="-3060987"/>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endParaRPr>
            </a:p>
          </p:txBody>
        </p:sp>
      </p:grpSp>
      <p:grpSp>
        <p:nvGrpSpPr>
          <p:cNvPr id="25" name="组合 24">
            <a:extLst>
              <a:ext uri="{FF2B5EF4-FFF2-40B4-BE49-F238E27FC236}">
                <a16:creationId xmlns:a16="http://schemas.microsoft.com/office/drawing/2014/main" id="{A521C3CD-34BF-4129-AF81-F6185B6F9B68}"/>
              </a:ext>
            </a:extLst>
          </p:cNvPr>
          <p:cNvGrpSpPr/>
          <p:nvPr/>
        </p:nvGrpSpPr>
        <p:grpSpPr>
          <a:xfrm>
            <a:off x="762000" y="1962523"/>
            <a:ext cx="9293610" cy="3494086"/>
            <a:chOff x="501845" y="1638300"/>
            <a:chExt cx="9293610" cy="3494086"/>
          </a:xfrm>
        </p:grpSpPr>
        <p:grpSp>
          <p:nvGrpSpPr>
            <p:cNvPr id="10" name="组合 9">
              <a:extLst>
                <a:ext uri="{FF2B5EF4-FFF2-40B4-BE49-F238E27FC236}">
                  <a16:creationId xmlns:a16="http://schemas.microsoft.com/office/drawing/2014/main" id="{F9F0C7FE-A458-4D1F-8DF2-5E73F47F1F18}"/>
                </a:ext>
              </a:extLst>
            </p:cNvPr>
            <p:cNvGrpSpPr/>
            <p:nvPr/>
          </p:nvGrpSpPr>
          <p:grpSpPr>
            <a:xfrm>
              <a:off x="1203275" y="2247900"/>
              <a:ext cx="8026948" cy="369332"/>
              <a:chOff x="397459" y="2532044"/>
              <a:chExt cx="8026948" cy="369332"/>
            </a:xfrm>
          </p:grpSpPr>
          <p:sp>
            <p:nvSpPr>
              <p:cNvPr id="64" name="object 5">
                <a:extLst>
                  <a:ext uri="{FF2B5EF4-FFF2-40B4-BE49-F238E27FC236}">
                    <a16:creationId xmlns:a16="http://schemas.microsoft.com/office/drawing/2014/main" id="{5518229F-F51B-4C91-AF12-A2FE84C2ED3A}"/>
                  </a:ext>
                </a:extLst>
              </p:cNvPr>
              <p:cNvSpPr txBox="1"/>
              <p:nvPr/>
            </p:nvSpPr>
            <p:spPr>
              <a:xfrm>
                <a:off x="397459" y="2562821"/>
                <a:ext cx="5088941" cy="327013"/>
              </a:xfrm>
              <a:prstGeom prst="rect">
                <a:avLst/>
              </a:prstGeom>
            </p:spPr>
            <p:txBody>
              <a:bodyPr vert="horz" wrap="square" lIns="0" tIns="1905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509588" algn="l"/>
                  </a:tabLst>
                  <a:defRPr/>
                </a:pPr>
                <a:r>
                  <a:rPr kumimoji="0" lang="en-US" sz="2000"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rPr>
                  <a:t>Primary Model </a:t>
                </a:r>
                <a:r>
                  <a:rPr kumimoji="0" lang="en-US" altLang="zh-CN" sz="2000" b="1"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rPr>
                  <a:t>E</a:t>
                </a:r>
                <a:r>
                  <a:rPr kumimoji="0" lang="en-US" sz="2000"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rPr>
                  <a:t>valuation </a:t>
                </a:r>
                <a:r>
                  <a:rPr kumimoji="0" lang="en-US" altLang="zh-CN" sz="2000" b="1"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rPr>
                  <a:t>Strategy</a:t>
                </a:r>
                <a:r>
                  <a:rPr kumimoji="0" lang="en-US" sz="2000"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rPr>
                  <a:t> : </a:t>
                </a:r>
              </a:p>
            </p:txBody>
          </p:sp>
          <p:sp>
            <p:nvSpPr>
              <p:cNvPr id="2" name="矩形 1">
                <a:extLst>
                  <a:ext uri="{FF2B5EF4-FFF2-40B4-BE49-F238E27FC236}">
                    <a16:creationId xmlns:a16="http://schemas.microsoft.com/office/drawing/2014/main" id="{4F699B43-3ED8-4C5B-903C-7CD40D70BEDF}"/>
                  </a:ext>
                </a:extLst>
              </p:cNvPr>
              <p:cNvSpPr/>
              <p:nvPr/>
            </p:nvSpPr>
            <p:spPr>
              <a:xfrm>
                <a:off x="5439295" y="2532044"/>
                <a:ext cx="2985112" cy="369332"/>
              </a:xfrm>
              <a:prstGeom prst="rect">
                <a:avLst/>
              </a:prstGeom>
              <a:solidFill>
                <a:srgbClr val="071C42"/>
              </a:solidFill>
            </p:spPr>
            <p:txBody>
              <a:bodyPr wrap="none">
                <a:spAutoFit/>
              </a:bodyPr>
              <a:lstStyle/>
              <a:p>
                <a:pPr marL="0" marR="0" lvl="0" indent="0" algn="ctr" defTabSz="914400" rtl="0" eaLnBrk="1" fontAlgn="auto" latinLnBrk="0" hangingPunct="1">
                  <a:lnSpc>
                    <a:spcPct val="100000"/>
                  </a:lnSpc>
                  <a:spcBef>
                    <a:spcPts val="150"/>
                  </a:spcBef>
                  <a:spcAft>
                    <a:spcPts val="0"/>
                  </a:spcAft>
                  <a:buClrTx/>
                  <a:buSzTx/>
                  <a:buFontTx/>
                  <a:buNone/>
                  <a:tabLst>
                    <a:tab pos="509588" algn="l"/>
                  </a:tabLst>
                  <a:defRPr/>
                </a:pPr>
                <a:r>
                  <a:rPr kumimoji="0" lang="en-US" altLang="zh-CN" b="1" i="0" u="none" strike="noStrike" kern="1200" cap="none" spc="0" normalizeH="0" baseline="0" noProof="0">
                    <a:ln>
                      <a:noFill/>
                    </a:ln>
                    <a:solidFill>
                      <a:prstClr val="white"/>
                    </a:solidFill>
                    <a:effectLst/>
                    <a:uLnTx/>
                    <a:uFillTx/>
                    <a:latin typeface="Poppins" panose="00000500000000000000" pitchFamily="2" charset="0"/>
                    <a:ea typeface="宋体" panose="02010600030101010101" pitchFamily="2" charset="-122"/>
                    <a:cs typeface="Poppins" panose="00000500000000000000" pitchFamily="2" charset="0"/>
                  </a:rPr>
                  <a:t>5 Fold </a:t>
                </a:r>
                <a:r>
                  <a:rPr kumimoji="0" lang="en-US" b="1" i="0" u="none" strike="noStrike" kern="1200" cap="none" spc="0" normalizeH="0" baseline="0" noProof="0">
                    <a:ln>
                      <a:noFill/>
                    </a:ln>
                    <a:solidFill>
                      <a:prstClr val="white"/>
                    </a:solidFill>
                    <a:effectLst/>
                    <a:uLnTx/>
                    <a:uFillTx/>
                    <a:latin typeface="Poppins" panose="00000500000000000000" pitchFamily="2" charset="0"/>
                    <a:cs typeface="Poppins" panose="00000500000000000000" pitchFamily="2" charset="0"/>
                  </a:rPr>
                  <a:t>Cross-Validation</a:t>
                </a:r>
              </a:p>
            </p:txBody>
          </p:sp>
        </p:grpSp>
        <p:grpSp>
          <p:nvGrpSpPr>
            <p:cNvPr id="9" name="组合 8">
              <a:extLst>
                <a:ext uri="{FF2B5EF4-FFF2-40B4-BE49-F238E27FC236}">
                  <a16:creationId xmlns:a16="http://schemas.microsoft.com/office/drawing/2014/main" id="{A5B043D9-9BE3-4764-9789-E3AAE47624AF}"/>
                </a:ext>
              </a:extLst>
            </p:cNvPr>
            <p:cNvGrpSpPr/>
            <p:nvPr/>
          </p:nvGrpSpPr>
          <p:grpSpPr>
            <a:xfrm>
              <a:off x="501845" y="2875830"/>
              <a:ext cx="4462693" cy="2256556"/>
              <a:chOff x="1495221" y="4008616"/>
              <a:chExt cx="4462693" cy="2256556"/>
            </a:xfrm>
          </p:grpSpPr>
          <p:sp>
            <p:nvSpPr>
              <p:cNvPr id="39" name="object 2">
                <a:extLst>
                  <a:ext uri="{FF2B5EF4-FFF2-40B4-BE49-F238E27FC236}">
                    <a16:creationId xmlns:a16="http://schemas.microsoft.com/office/drawing/2014/main" id="{3F2A4C7E-D651-4687-AE0E-BE7F5DF1B5A1}"/>
                  </a:ext>
                </a:extLst>
              </p:cNvPr>
              <p:cNvSpPr/>
              <p:nvPr/>
            </p:nvSpPr>
            <p:spPr>
              <a:xfrm>
                <a:off x="1495221" y="4164083"/>
                <a:ext cx="4462693" cy="2101089"/>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40" name="object 14">
                <a:extLst>
                  <a:ext uri="{FF2B5EF4-FFF2-40B4-BE49-F238E27FC236}">
                    <a16:creationId xmlns:a16="http://schemas.microsoft.com/office/drawing/2014/main" id="{18103391-FF84-480E-8F22-D8B0A8D32FA3}"/>
                  </a:ext>
                </a:extLst>
              </p:cNvPr>
              <p:cNvSpPr txBox="1"/>
              <p:nvPr/>
            </p:nvSpPr>
            <p:spPr>
              <a:xfrm>
                <a:off x="2263780" y="4008616"/>
                <a:ext cx="2925574" cy="566822"/>
              </a:xfrm>
              <a:prstGeom prst="rect">
                <a:avLst/>
              </a:prstGeom>
              <a:solidFill>
                <a:schemeClr val="bg1"/>
              </a:solidFill>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US" b="1" i="0" u="none" strike="noStrike" kern="1200" cap="none" spc="-75" normalizeH="0" baseline="0" noProof="0">
                    <a:ln>
                      <a:noFill/>
                    </a:ln>
                    <a:solidFill>
                      <a:prstClr val="black"/>
                    </a:solidFill>
                    <a:effectLst/>
                    <a:uLnTx/>
                    <a:uFillTx/>
                    <a:latin typeface="Poppins" panose="00000500000000000000" pitchFamily="2" charset="0"/>
                    <a:cs typeface="Poppins" panose="00000500000000000000" pitchFamily="2" charset="0"/>
                  </a:rPr>
                  <a:t>Model Performance Metrics</a:t>
                </a:r>
                <a:endParaRPr kumimoji="0"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nvGrpSpPr>
              <p:cNvPr id="8" name="组合 7">
                <a:extLst>
                  <a:ext uri="{FF2B5EF4-FFF2-40B4-BE49-F238E27FC236}">
                    <a16:creationId xmlns:a16="http://schemas.microsoft.com/office/drawing/2014/main" id="{C22AD230-347E-4ED4-A6E8-565F656E616C}"/>
                  </a:ext>
                </a:extLst>
              </p:cNvPr>
              <p:cNvGrpSpPr/>
              <p:nvPr/>
            </p:nvGrpSpPr>
            <p:grpSpPr>
              <a:xfrm>
                <a:off x="1713930" y="4686300"/>
                <a:ext cx="3993215" cy="1123129"/>
                <a:chOff x="1785717" y="4657727"/>
                <a:chExt cx="3993215" cy="1123129"/>
              </a:xfrm>
            </p:grpSpPr>
            <p:grpSp>
              <p:nvGrpSpPr>
                <p:cNvPr id="6" name="组合 5">
                  <a:extLst>
                    <a:ext uri="{FF2B5EF4-FFF2-40B4-BE49-F238E27FC236}">
                      <a16:creationId xmlns:a16="http://schemas.microsoft.com/office/drawing/2014/main" id="{257AD503-45F5-4780-AE52-D61A76093C13}"/>
                    </a:ext>
                  </a:extLst>
                </p:cNvPr>
                <p:cNvGrpSpPr/>
                <p:nvPr/>
              </p:nvGrpSpPr>
              <p:grpSpPr>
                <a:xfrm>
                  <a:off x="1785717" y="4657727"/>
                  <a:ext cx="3993215" cy="369332"/>
                  <a:chOff x="1785717" y="4657727"/>
                  <a:chExt cx="3993215" cy="369332"/>
                </a:xfrm>
              </p:grpSpPr>
              <p:sp>
                <p:nvSpPr>
                  <p:cNvPr id="42" name="矩形 41">
                    <a:extLst>
                      <a:ext uri="{FF2B5EF4-FFF2-40B4-BE49-F238E27FC236}">
                        <a16:creationId xmlns:a16="http://schemas.microsoft.com/office/drawing/2014/main" id="{BC6F20E0-D015-463B-8EB7-55D311A49CEE}"/>
                      </a:ext>
                    </a:extLst>
                  </p:cNvPr>
                  <p:cNvSpPr/>
                  <p:nvPr/>
                </p:nvSpPr>
                <p:spPr>
                  <a:xfrm>
                    <a:off x="1785717" y="4657727"/>
                    <a:ext cx="1330814" cy="369332"/>
                  </a:xfrm>
                  <a:prstGeom prst="rect">
                    <a:avLst/>
                  </a:prstGeom>
                  <a:noFill/>
                  <a:ln w="12700">
                    <a:solidFill>
                      <a:srgbClr val="1F497D"/>
                    </a:solidFill>
                    <a:prstDash val="dash"/>
                  </a:ln>
                </p:spPr>
                <p:txBody>
                  <a:bodyPr wrap="none">
                    <a:spAutoFit/>
                  </a:bodyPr>
                  <a:lstStyle/>
                  <a:p>
                    <a:pPr marL="0" marR="0" lvl="0" indent="0" algn="ctr" defTabSz="914400" rtl="0" eaLnBrk="1" fontAlgn="auto" latinLnBrk="0" hangingPunct="1">
                      <a:lnSpc>
                        <a:spcPct val="100000"/>
                      </a:lnSpc>
                      <a:spcBef>
                        <a:spcPts val="150"/>
                      </a:spcBef>
                      <a:spcAft>
                        <a:spcPts val="0"/>
                      </a:spcAft>
                      <a:buClrTx/>
                      <a:buSzTx/>
                      <a:buFontTx/>
                      <a:buNone/>
                      <a:tabLst>
                        <a:tab pos="509588" algn="l"/>
                      </a:tabLst>
                      <a:defRPr/>
                    </a:pPr>
                    <a:r>
                      <a:rPr kumimoji="0" lang="en-US"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rPr>
                      <a:t>Accuracy</a:t>
                    </a:r>
                  </a:p>
                </p:txBody>
              </p:sp>
              <p:sp>
                <p:nvSpPr>
                  <p:cNvPr id="44" name="矩形 43">
                    <a:extLst>
                      <a:ext uri="{FF2B5EF4-FFF2-40B4-BE49-F238E27FC236}">
                        <a16:creationId xmlns:a16="http://schemas.microsoft.com/office/drawing/2014/main" id="{BF3DE342-6273-4E52-9CD2-5543ED5CB9D6}"/>
                      </a:ext>
                    </a:extLst>
                  </p:cNvPr>
                  <p:cNvSpPr/>
                  <p:nvPr/>
                </p:nvSpPr>
                <p:spPr>
                  <a:xfrm>
                    <a:off x="3338933" y="4657727"/>
                    <a:ext cx="1276311" cy="369332"/>
                  </a:xfrm>
                  <a:prstGeom prst="rect">
                    <a:avLst/>
                  </a:prstGeom>
                  <a:noFill/>
                  <a:ln w="12700">
                    <a:solidFill>
                      <a:srgbClr val="1F497D"/>
                    </a:solidFill>
                    <a:prstDash val="dash"/>
                  </a:ln>
                </p:spPr>
                <p:txBody>
                  <a:bodyPr wrap="none">
                    <a:spAutoFit/>
                  </a:bodyPr>
                  <a:lstStyle/>
                  <a:p>
                    <a:pPr marL="0" marR="0" lvl="0" indent="0" algn="ctr" defTabSz="914400" rtl="0" eaLnBrk="1" fontAlgn="auto" latinLnBrk="0" hangingPunct="1">
                      <a:lnSpc>
                        <a:spcPct val="100000"/>
                      </a:lnSpc>
                      <a:spcBef>
                        <a:spcPts val="150"/>
                      </a:spcBef>
                      <a:spcAft>
                        <a:spcPts val="0"/>
                      </a:spcAft>
                      <a:buClrTx/>
                      <a:buSzTx/>
                      <a:buFontTx/>
                      <a:buNone/>
                      <a:tabLst>
                        <a:tab pos="509588" algn="l"/>
                      </a:tabLst>
                      <a:defRPr/>
                    </a:pPr>
                    <a:r>
                      <a:rPr kumimoji="0" lang="en-US"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rPr>
                      <a:t>Precision</a:t>
                    </a:r>
                  </a:p>
                </p:txBody>
              </p:sp>
              <p:sp>
                <p:nvSpPr>
                  <p:cNvPr id="4" name="矩形 3">
                    <a:extLst>
                      <a:ext uri="{FF2B5EF4-FFF2-40B4-BE49-F238E27FC236}">
                        <a16:creationId xmlns:a16="http://schemas.microsoft.com/office/drawing/2014/main" id="{275454CA-A4F5-4CC1-91B4-1A53836C9D59}"/>
                      </a:ext>
                    </a:extLst>
                  </p:cNvPr>
                  <p:cNvSpPr/>
                  <p:nvPr/>
                </p:nvSpPr>
                <p:spPr>
                  <a:xfrm>
                    <a:off x="4869709" y="4657727"/>
                    <a:ext cx="909223" cy="369332"/>
                  </a:xfrm>
                  <a:prstGeom prst="rect">
                    <a:avLst/>
                  </a:prstGeom>
                  <a:solidFill>
                    <a:srgbClr val="071C42"/>
                  </a:solidFill>
                  <a:ln w="12700">
                    <a:noFill/>
                    <a:prstDash val="dash"/>
                  </a:ln>
                </p:spPr>
                <p:txBody>
                  <a:bodyPr wrap="none">
                    <a:spAutoFit/>
                  </a:bodyPr>
                  <a:lstStyle/>
                  <a:p>
                    <a:pPr marL="0" marR="0" lvl="0" indent="0" algn="ctr" defTabSz="914400" rtl="0" eaLnBrk="1" fontAlgn="auto" latinLnBrk="0" hangingPunct="1">
                      <a:lnSpc>
                        <a:spcPct val="100000"/>
                      </a:lnSpc>
                      <a:spcBef>
                        <a:spcPts val="150"/>
                      </a:spcBef>
                      <a:spcAft>
                        <a:spcPts val="0"/>
                      </a:spcAft>
                      <a:buClrTx/>
                      <a:buSzTx/>
                      <a:buFontTx/>
                      <a:buNone/>
                      <a:tabLst>
                        <a:tab pos="509588" algn="l"/>
                      </a:tabLst>
                      <a:defRPr/>
                    </a:pPr>
                    <a:r>
                      <a:rPr kumimoji="0" lang="en-US" b="1" i="0" u="none" strike="noStrike" kern="1200" cap="none" spc="0" normalizeH="0" baseline="0" noProof="0">
                        <a:ln>
                          <a:noFill/>
                        </a:ln>
                        <a:solidFill>
                          <a:prstClr val="white"/>
                        </a:solidFill>
                        <a:effectLst/>
                        <a:uLnTx/>
                        <a:uFillTx/>
                        <a:latin typeface="Poppins" panose="00000500000000000000" pitchFamily="2" charset="0"/>
                        <a:cs typeface="Poppins" panose="00000500000000000000" pitchFamily="2" charset="0"/>
                      </a:rPr>
                      <a:t>Recall</a:t>
                    </a:r>
                  </a:p>
                </p:txBody>
              </p:sp>
            </p:grpSp>
            <p:grpSp>
              <p:nvGrpSpPr>
                <p:cNvPr id="7" name="组合 6">
                  <a:extLst>
                    <a:ext uri="{FF2B5EF4-FFF2-40B4-BE49-F238E27FC236}">
                      <a16:creationId xmlns:a16="http://schemas.microsoft.com/office/drawing/2014/main" id="{7691D92F-8DE3-4F7B-A364-8C49B6ADA8D6}"/>
                    </a:ext>
                  </a:extLst>
                </p:cNvPr>
                <p:cNvGrpSpPr/>
                <p:nvPr/>
              </p:nvGrpSpPr>
              <p:grpSpPr>
                <a:xfrm>
                  <a:off x="2418870" y="5411524"/>
                  <a:ext cx="2803082" cy="369332"/>
                  <a:chOff x="2509920" y="5411524"/>
                  <a:chExt cx="2803082" cy="369332"/>
                </a:xfrm>
              </p:grpSpPr>
              <p:sp>
                <p:nvSpPr>
                  <p:cNvPr id="43" name="矩形 42">
                    <a:extLst>
                      <a:ext uri="{FF2B5EF4-FFF2-40B4-BE49-F238E27FC236}">
                        <a16:creationId xmlns:a16="http://schemas.microsoft.com/office/drawing/2014/main" id="{A4111818-1568-4DE2-A3DF-AA088E2A204C}"/>
                      </a:ext>
                    </a:extLst>
                  </p:cNvPr>
                  <p:cNvSpPr/>
                  <p:nvPr/>
                </p:nvSpPr>
                <p:spPr>
                  <a:xfrm>
                    <a:off x="2509920" y="5411524"/>
                    <a:ext cx="1252266" cy="369332"/>
                  </a:xfrm>
                  <a:prstGeom prst="rect">
                    <a:avLst/>
                  </a:prstGeom>
                  <a:noFill/>
                  <a:ln w="12700">
                    <a:solidFill>
                      <a:srgbClr val="1F497D"/>
                    </a:solidFill>
                    <a:prstDash val="dash"/>
                  </a:ln>
                </p:spPr>
                <p:txBody>
                  <a:bodyPr wrap="none">
                    <a:spAutoFit/>
                  </a:bodyPr>
                  <a:lstStyle/>
                  <a:p>
                    <a:pPr marL="0" marR="0" lvl="0" indent="0" algn="ctr" defTabSz="914400" rtl="0" eaLnBrk="1" fontAlgn="auto" latinLnBrk="0" hangingPunct="1">
                      <a:lnSpc>
                        <a:spcPct val="100000"/>
                      </a:lnSpc>
                      <a:spcBef>
                        <a:spcPts val="150"/>
                      </a:spcBef>
                      <a:spcAft>
                        <a:spcPts val="0"/>
                      </a:spcAft>
                      <a:buClrTx/>
                      <a:buSzTx/>
                      <a:buFontTx/>
                      <a:buNone/>
                      <a:tabLst>
                        <a:tab pos="509588" algn="l"/>
                      </a:tabLst>
                      <a:defRPr/>
                    </a:pPr>
                    <a:r>
                      <a:rPr kumimoji="0" lang="en-US" altLang="zh-CN" b="1"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rPr>
                      <a:t>ROC </a:t>
                    </a:r>
                    <a:r>
                      <a:rPr kumimoji="0" lang="en-US"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rPr>
                      <a:t>AUC</a:t>
                    </a:r>
                  </a:p>
                </p:txBody>
              </p:sp>
              <p:sp>
                <p:nvSpPr>
                  <p:cNvPr id="5" name="矩形 4">
                    <a:extLst>
                      <a:ext uri="{FF2B5EF4-FFF2-40B4-BE49-F238E27FC236}">
                        <a16:creationId xmlns:a16="http://schemas.microsoft.com/office/drawing/2014/main" id="{AF4EC693-B022-44EE-858B-19F79248DAC0}"/>
                      </a:ext>
                    </a:extLst>
                  </p:cNvPr>
                  <p:cNvSpPr/>
                  <p:nvPr/>
                </p:nvSpPr>
                <p:spPr>
                  <a:xfrm>
                    <a:off x="4193786" y="5411524"/>
                    <a:ext cx="1119216" cy="369332"/>
                  </a:xfrm>
                  <a:prstGeom prst="rect">
                    <a:avLst/>
                  </a:prstGeom>
                  <a:noFill/>
                  <a:ln w="12700">
                    <a:solidFill>
                      <a:srgbClr val="1F497D"/>
                    </a:solidFill>
                    <a:prstDash val="dash"/>
                  </a:ln>
                </p:spPr>
                <p:txBody>
                  <a:bodyPr wrap="none">
                    <a:spAutoFit/>
                  </a:bodyPr>
                  <a:lstStyle/>
                  <a:p>
                    <a:pPr marL="0" marR="0" lvl="0" indent="0" algn="ctr" defTabSz="914400" rtl="0" eaLnBrk="1" fontAlgn="auto" latinLnBrk="0" hangingPunct="1">
                      <a:lnSpc>
                        <a:spcPct val="100000"/>
                      </a:lnSpc>
                      <a:spcBef>
                        <a:spcPts val="150"/>
                      </a:spcBef>
                      <a:spcAft>
                        <a:spcPts val="0"/>
                      </a:spcAft>
                      <a:buClrTx/>
                      <a:buSzTx/>
                      <a:buFontTx/>
                      <a:buNone/>
                      <a:tabLst>
                        <a:tab pos="509588" algn="l"/>
                      </a:tabLst>
                      <a:defRPr/>
                    </a:pPr>
                    <a:r>
                      <a:rPr kumimoji="0" lang="en-US"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rPr>
                      <a:t>F1 Score</a:t>
                    </a:r>
                  </a:p>
                </p:txBody>
              </p:sp>
            </p:grpSp>
          </p:grpSp>
        </p:grpSp>
        <p:grpSp>
          <p:nvGrpSpPr>
            <p:cNvPr id="13" name="组合 12">
              <a:extLst>
                <a:ext uri="{FF2B5EF4-FFF2-40B4-BE49-F238E27FC236}">
                  <a16:creationId xmlns:a16="http://schemas.microsoft.com/office/drawing/2014/main" id="{FAEFF33C-DEEC-49F1-9CEA-B2F636485B45}"/>
                </a:ext>
              </a:extLst>
            </p:cNvPr>
            <p:cNvGrpSpPr/>
            <p:nvPr/>
          </p:nvGrpSpPr>
          <p:grpSpPr>
            <a:xfrm>
              <a:off x="533400" y="1638300"/>
              <a:ext cx="9262055" cy="389530"/>
              <a:chOff x="668548" y="1713441"/>
              <a:chExt cx="8767005" cy="389530"/>
            </a:xfrm>
          </p:grpSpPr>
          <p:sp>
            <p:nvSpPr>
              <p:cNvPr id="84" name="object 19">
                <a:extLst>
                  <a:ext uri="{FF2B5EF4-FFF2-40B4-BE49-F238E27FC236}">
                    <a16:creationId xmlns:a16="http://schemas.microsoft.com/office/drawing/2014/main" id="{BBCFE12A-8F1B-4934-BE12-8215F10F6B86}"/>
                  </a:ext>
                </a:extLst>
              </p:cNvPr>
              <p:cNvSpPr/>
              <p:nvPr/>
            </p:nvSpPr>
            <p:spPr>
              <a:xfrm>
                <a:off x="6555553"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87" name="object 22">
                <a:extLst>
                  <a:ext uri="{FF2B5EF4-FFF2-40B4-BE49-F238E27FC236}">
                    <a16:creationId xmlns:a16="http://schemas.microsoft.com/office/drawing/2014/main" id="{FDC60897-82F4-4303-B36C-22EF509EA919}"/>
                  </a:ext>
                </a:extLst>
              </p:cNvPr>
              <p:cNvSpPr txBox="1"/>
              <p:nvPr/>
            </p:nvSpPr>
            <p:spPr>
              <a:xfrm>
                <a:off x="3487855" y="1713441"/>
                <a:ext cx="3128391"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071C42"/>
                    </a:solidFill>
                    <a:effectLst/>
                    <a:uLnTx/>
                    <a:uFillTx/>
                    <a:latin typeface="Poppins" panose="00000500000000000000" pitchFamily="2" charset="0"/>
                    <a:cs typeface="Poppins" panose="00000500000000000000" pitchFamily="2" charset="0"/>
                  </a:rPr>
                  <a:t>Evaluation Metrics</a:t>
                </a:r>
                <a:endParaRPr kumimoji="0" sz="2400" b="0" i="0" u="none" strike="noStrike" kern="1200" cap="none" spc="0" normalizeH="0" baseline="30303" noProof="0">
                  <a:ln>
                    <a:noFill/>
                  </a:ln>
                  <a:solidFill>
                    <a:srgbClr val="071C42"/>
                  </a:solidFill>
                  <a:effectLst/>
                  <a:uLnTx/>
                  <a:uFillTx/>
                  <a:latin typeface="Poppins" panose="00000500000000000000" pitchFamily="2" charset="0"/>
                  <a:cs typeface="Poppins" panose="00000500000000000000" pitchFamily="2" charset="0"/>
                </a:endParaRPr>
              </a:p>
            </p:txBody>
          </p:sp>
          <p:sp>
            <p:nvSpPr>
              <p:cNvPr id="93" name="object 19">
                <a:extLst>
                  <a:ext uri="{FF2B5EF4-FFF2-40B4-BE49-F238E27FC236}">
                    <a16:creationId xmlns:a16="http://schemas.microsoft.com/office/drawing/2014/main" id="{0DB39198-C697-483B-A813-65BE00D81E04}"/>
                  </a:ext>
                </a:extLst>
              </p:cNvPr>
              <p:cNvSpPr/>
              <p:nvPr/>
            </p:nvSpPr>
            <p:spPr>
              <a:xfrm>
                <a:off x="668548"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pSp>
          <p:nvGrpSpPr>
            <p:cNvPr id="16" name="组合 15">
              <a:extLst>
                <a:ext uri="{FF2B5EF4-FFF2-40B4-BE49-F238E27FC236}">
                  <a16:creationId xmlns:a16="http://schemas.microsoft.com/office/drawing/2014/main" id="{C0C7D5D0-3689-49A0-B385-8CC87CD900FD}"/>
                </a:ext>
              </a:extLst>
            </p:cNvPr>
            <p:cNvGrpSpPr/>
            <p:nvPr/>
          </p:nvGrpSpPr>
          <p:grpSpPr>
            <a:xfrm>
              <a:off x="5332761" y="2857500"/>
              <a:ext cx="4462693" cy="2262874"/>
              <a:chOff x="5332761" y="3036927"/>
              <a:chExt cx="4462693" cy="2262874"/>
            </a:xfrm>
          </p:grpSpPr>
          <p:sp>
            <p:nvSpPr>
              <p:cNvPr id="58" name="object 2">
                <a:extLst>
                  <a:ext uri="{FF2B5EF4-FFF2-40B4-BE49-F238E27FC236}">
                    <a16:creationId xmlns:a16="http://schemas.microsoft.com/office/drawing/2014/main" id="{1C41C472-659C-4E03-A25C-11C8B4A8EBE1}"/>
                  </a:ext>
                </a:extLst>
              </p:cNvPr>
              <p:cNvSpPr/>
              <p:nvPr/>
            </p:nvSpPr>
            <p:spPr>
              <a:xfrm>
                <a:off x="5332761" y="3198712"/>
                <a:ext cx="4462693" cy="2101089"/>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59" name="object 14">
                <a:extLst>
                  <a:ext uri="{FF2B5EF4-FFF2-40B4-BE49-F238E27FC236}">
                    <a16:creationId xmlns:a16="http://schemas.microsoft.com/office/drawing/2014/main" id="{1696D773-E560-4CE3-B4AB-FAB86974C057}"/>
                  </a:ext>
                </a:extLst>
              </p:cNvPr>
              <p:cNvSpPr txBox="1"/>
              <p:nvPr/>
            </p:nvSpPr>
            <p:spPr>
              <a:xfrm>
                <a:off x="5873945" y="3036927"/>
                <a:ext cx="3380325" cy="289823"/>
              </a:xfrm>
              <a:prstGeom prst="rect">
                <a:avLst/>
              </a:prstGeom>
              <a:solidFill>
                <a:schemeClr val="bg1"/>
              </a:solidFill>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US" altLang="zh-CN" b="1" i="0" u="none" strike="noStrike" kern="1200" cap="none" spc="-75"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rPr>
                  <a:t>Confusion Matrix &amp; ROC Curve</a:t>
                </a:r>
                <a:endParaRPr kumimoji="0"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pSp>
      <p:grpSp>
        <p:nvGrpSpPr>
          <p:cNvPr id="15" name="组合 14">
            <a:extLst>
              <a:ext uri="{FF2B5EF4-FFF2-40B4-BE49-F238E27FC236}">
                <a16:creationId xmlns:a16="http://schemas.microsoft.com/office/drawing/2014/main" id="{DAEA0938-476F-489D-9F21-06A09CF3EEE8}"/>
              </a:ext>
            </a:extLst>
          </p:cNvPr>
          <p:cNvGrpSpPr/>
          <p:nvPr/>
        </p:nvGrpSpPr>
        <p:grpSpPr>
          <a:xfrm>
            <a:off x="793555" y="5919963"/>
            <a:ext cx="9329757" cy="389530"/>
            <a:chOff x="960664" y="5506677"/>
            <a:chExt cx="8819336" cy="389530"/>
          </a:xfrm>
        </p:grpSpPr>
        <p:sp>
          <p:nvSpPr>
            <p:cNvPr id="121" name="object 19">
              <a:extLst>
                <a:ext uri="{FF2B5EF4-FFF2-40B4-BE49-F238E27FC236}">
                  <a16:creationId xmlns:a16="http://schemas.microsoft.com/office/drawing/2014/main" id="{E6629CED-D1D5-47E6-BC20-2F0EDF63EA62}"/>
                </a:ext>
              </a:extLst>
            </p:cNvPr>
            <p:cNvSpPr/>
            <p:nvPr/>
          </p:nvSpPr>
          <p:spPr>
            <a:xfrm>
              <a:off x="7620000" y="5712983"/>
              <a:ext cx="2160000"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122" name="object 22">
              <a:extLst>
                <a:ext uri="{FF2B5EF4-FFF2-40B4-BE49-F238E27FC236}">
                  <a16:creationId xmlns:a16="http://schemas.microsoft.com/office/drawing/2014/main" id="{093B6862-663A-40D9-A7CD-2CF97B412DE2}"/>
                </a:ext>
              </a:extLst>
            </p:cNvPr>
            <p:cNvSpPr txBox="1"/>
            <p:nvPr/>
          </p:nvSpPr>
          <p:spPr>
            <a:xfrm>
              <a:off x="3040107" y="5506677"/>
              <a:ext cx="4623078"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449A9D"/>
                  </a:solidFill>
                  <a:effectLst/>
                  <a:uLnTx/>
                  <a:uFillTx/>
                  <a:latin typeface="Poppins" panose="00000500000000000000" pitchFamily="2" charset="0"/>
                  <a:cs typeface="Poppins" panose="00000500000000000000" pitchFamily="2" charset="0"/>
                </a:rPr>
                <a:t>Imbalanced Data Resampling</a:t>
              </a:r>
              <a:endParaRPr kumimoji="0" sz="2400" b="0" i="0" u="none" strike="noStrike" kern="1200" cap="none" spc="0" normalizeH="0" baseline="30303" noProof="0">
                <a:ln>
                  <a:noFill/>
                </a:ln>
                <a:solidFill>
                  <a:srgbClr val="449A9D"/>
                </a:solidFill>
                <a:effectLst/>
                <a:uLnTx/>
                <a:uFillTx/>
                <a:latin typeface="Poppins" panose="00000500000000000000" pitchFamily="2" charset="0"/>
                <a:cs typeface="Poppins" panose="00000500000000000000" pitchFamily="2" charset="0"/>
              </a:endParaRPr>
            </a:p>
          </p:txBody>
        </p:sp>
        <p:sp>
          <p:nvSpPr>
            <p:cNvPr id="125" name="object 19">
              <a:extLst>
                <a:ext uri="{FF2B5EF4-FFF2-40B4-BE49-F238E27FC236}">
                  <a16:creationId xmlns:a16="http://schemas.microsoft.com/office/drawing/2014/main" id="{AA0BA50F-1A2A-4594-925D-50FCA70BA7BC}"/>
                </a:ext>
              </a:extLst>
            </p:cNvPr>
            <p:cNvSpPr/>
            <p:nvPr/>
          </p:nvSpPr>
          <p:spPr>
            <a:xfrm>
              <a:off x="960664" y="5712983"/>
              <a:ext cx="2160000"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pSp>
        <p:nvGrpSpPr>
          <p:cNvPr id="30" name="组合 29">
            <a:extLst>
              <a:ext uri="{FF2B5EF4-FFF2-40B4-BE49-F238E27FC236}">
                <a16:creationId xmlns:a16="http://schemas.microsoft.com/office/drawing/2014/main" id="{B05BEE74-9BD7-4C92-B0AD-F21388459654}"/>
              </a:ext>
            </a:extLst>
          </p:cNvPr>
          <p:cNvGrpSpPr/>
          <p:nvPr/>
        </p:nvGrpSpPr>
        <p:grpSpPr>
          <a:xfrm>
            <a:off x="10820400" y="2168829"/>
            <a:ext cx="7009765" cy="4116852"/>
            <a:chOff x="10820400" y="1483848"/>
            <a:chExt cx="7009765" cy="4116852"/>
          </a:xfrm>
        </p:grpSpPr>
        <p:pic>
          <p:nvPicPr>
            <p:cNvPr id="155" name="图片 154">
              <a:extLst>
                <a:ext uri="{FF2B5EF4-FFF2-40B4-BE49-F238E27FC236}">
                  <a16:creationId xmlns:a16="http://schemas.microsoft.com/office/drawing/2014/main" id="{108EFBBC-14EA-4EB6-9409-A347C345EBAE}"/>
                </a:ext>
              </a:extLst>
            </p:cNvPr>
            <p:cNvPicPr/>
            <p:nvPr/>
          </p:nvPicPr>
          <p:blipFill>
            <a:blip r:embed="rId4"/>
            <a:stretch>
              <a:fillRect/>
            </a:stretch>
          </p:blipFill>
          <p:spPr>
            <a:xfrm>
              <a:off x="10820400" y="1885496"/>
              <a:ext cx="7009765" cy="3715204"/>
            </a:xfrm>
            <a:prstGeom prst="rect">
              <a:avLst/>
            </a:prstGeom>
          </p:spPr>
        </p:pic>
        <p:sp>
          <p:nvSpPr>
            <p:cNvPr id="26" name="矩形 25">
              <a:extLst>
                <a:ext uri="{FF2B5EF4-FFF2-40B4-BE49-F238E27FC236}">
                  <a16:creationId xmlns:a16="http://schemas.microsoft.com/office/drawing/2014/main" id="{5898E55A-5038-4123-8B35-065D818B7CCB}"/>
                </a:ext>
              </a:extLst>
            </p:cNvPr>
            <p:cNvSpPr/>
            <p:nvPr/>
          </p:nvSpPr>
          <p:spPr>
            <a:xfrm>
              <a:off x="11615180" y="1483848"/>
              <a:ext cx="5208477" cy="406265"/>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Model Performance with Unbalanced Data</a:t>
              </a:r>
              <a:endParaRPr kumimoji="0" lang="en-US" sz="24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grpSp>
      <p:grpSp>
        <p:nvGrpSpPr>
          <p:cNvPr id="31" name="组合 30">
            <a:extLst>
              <a:ext uri="{FF2B5EF4-FFF2-40B4-BE49-F238E27FC236}">
                <a16:creationId xmlns:a16="http://schemas.microsoft.com/office/drawing/2014/main" id="{1CC01CDF-C7B9-4A0F-9984-0B5F26F72898}"/>
              </a:ext>
            </a:extLst>
          </p:cNvPr>
          <p:cNvGrpSpPr/>
          <p:nvPr/>
        </p:nvGrpSpPr>
        <p:grpSpPr>
          <a:xfrm>
            <a:off x="10744200" y="6716513"/>
            <a:ext cx="6446902" cy="3062825"/>
            <a:chOff x="10744200" y="6113452"/>
            <a:chExt cx="6446902" cy="3062825"/>
          </a:xfrm>
        </p:grpSpPr>
        <p:pic>
          <p:nvPicPr>
            <p:cNvPr id="154" name="图片 153">
              <a:extLst>
                <a:ext uri="{FF2B5EF4-FFF2-40B4-BE49-F238E27FC236}">
                  <a16:creationId xmlns:a16="http://schemas.microsoft.com/office/drawing/2014/main" id="{5FF3CA65-2236-4431-B064-F9CA49C1E8D6}"/>
                </a:ext>
              </a:extLst>
            </p:cNvPr>
            <p:cNvPicPr/>
            <p:nvPr/>
          </p:nvPicPr>
          <p:blipFill>
            <a:blip r:embed="rId5"/>
            <a:stretch>
              <a:fillRect/>
            </a:stretch>
          </p:blipFill>
          <p:spPr>
            <a:xfrm>
              <a:off x="10744200" y="6515100"/>
              <a:ext cx="6446902" cy="2661177"/>
            </a:xfrm>
            <a:prstGeom prst="rect">
              <a:avLst/>
            </a:prstGeom>
          </p:spPr>
        </p:pic>
        <p:sp>
          <p:nvSpPr>
            <p:cNvPr id="157" name="矩形 156">
              <a:extLst>
                <a:ext uri="{FF2B5EF4-FFF2-40B4-BE49-F238E27FC236}">
                  <a16:creationId xmlns:a16="http://schemas.microsoft.com/office/drawing/2014/main" id="{EBB3F186-FC38-4AE9-B703-D09EB2050A19}"/>
                </a:ext>
              </a:extLst>
            </p:cNvPr>
            <p:cNvSpPr/>
            <p:nvPr/>
          </p:nvSpPr>
          <p:spPr>
            <a:xfrm>
              <a:off x="11534525" y="6113452"/>
              <a:ext cx="5089856" cy="406265"/>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Label Distribution Before and After SMOTE</a:t>
              </a:r>
              <a:endParaRPr kumimoji="0" lang="en-US" sz="24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grpSp>
      <p:sp>
        <p:nvSpPr>
          <p:cNvPr id="160" name="object 4">
            <a:extLst>
              <a:ext uri="{FF2B5EF4-FFF2-40B4-BE49-F238E27FC236}">
                <a16:creationId xmlns:a16="http://schemas.microsoft.com/office/drawing/2014/main" id="{A66CD559-C549-4496-800D-85EDB769B147}"/>
              </a:ext>
            </a:extLst>
          </p:cNvPr>
          <p:cNvSpPr txBox="1"/>
          <p:nvPr/>
        </p:nvSpPr>
        <p:spPr>
          <a:xfrm>
            <a:off x="915787" y="6458323"/>
            <a:ext cx="9456938" cy="1333378"/>
          </a:xfrm>
          <a:prstGeom prst="rect">
            <a:avLst/>
          </a:prstGeom>
        </p:spPr>
        <p:txBody>
          <a:bodyPr vert="horz" wrap="square" lIns="0" tIns="20003" rIns="0" bIns="0" rtlCol="0">
            <a:spAutoFit/>
          </a:bodyPr>
          <a:lstStyle/>
          <a:p>
            <a:pPr marL="260985" marR="7620" lvl="0" indent="-242888" defTabSz="1371600" rtl="0" eaLnBrk="1" fontAlgn="auto" latinLnBrk="0" hangingPunct="1">
              <a:lnSpc>
                <a:spcPct val="100000"/>
              </a:lnSpc>
              <a:spcBef>
                <a:spcPts val="158"/>
              </a:spcBef>
              <a:spcAft>
                <a:spcPts val="60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Initial machine learning models with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high accuracy </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(0.84+) but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low recall </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(0.64-). </a:t>
            </a:r>
          </a:p>
          <a:p>
            <a:pPr marL="260985" marR="7620" lvl="0" indent="-242888" defTabSz="1371600" rtl="0" eaLnBrk="1" fontAlgn="auto" latinLnBrk="0" hangingPunct="1">
              <a:lnSpc>
                <a:spcPct val="100000"/>
              </a:lnSpc>
              <a:spcBef>
                <a:spcPts val="158"/>
              </a:spcBef>
              <a:spcAft>
                <a:spcPts val="600"/>
              </a:spcAft>
              <a:buClrTx/>
              <a:buSzTx/>
              <a:buFont typeface="Wingdings"/>
              <a:buChar char=""/>
              <a:tabLst>
                <a:tab pos="260985" algn="l"/>
              </a:tabLst>
              <a:defRPr/>
            </a:pP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Distribution of 0 and 1 samples is uneven, approximately </a:t>
            </a:r>
            <a:r>
              <a:rPr kumimoji="0" lang="en-US" b="1" i="0" u="none" strike="noStrike" kern="0" cap="none" spc="-15" normalizeH="0" baseline="0" noProof="0">
                <a:ln>
                  <a:noFill/>
                </a:ln>
                <a:solidFill>
                  <a:srgbClr val="449A9D"/>
                </a:solidFill>
                <a:effectLst/>
                <a:uLnTx/>
                <a:uFillTx/>
                <a:latin typeface="Poppins" panose="00000500000000000000" pitchFamily="2" charset="0"/>
                <a:cs typeface="Poppins" panose="00000500000000000000" pitchFamily="2" charset="0"/>
              </a:rPr>
              <a:t>4:1</a:t>
            </a: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 make the model to favor the majority class. </a:t>
            </a:r>
          </a:p>
          <a:p>
            <a:pPr marL="260985" marR="7620" lvl="0" indent="-242888" defTabSz="1371600" rtl="0" eaLnBrk="1" fontAlgn="auto" latinLnBrk="0" hangingPunct="1">
              <a:lnSpc>
                <a:spcPct val="100000"/>
              </a:lnSpc>
              <a:spcBef>
                <a:spcPts val="158"/>
              </a:spcBef>
              <a:spcAft>
                <a:spcPts val="600"/>
              </a:spcAft>
              <a:buClrTx/>
              <a:buSzTx/>
              <a:buFont typeface="Wingdings"/>
              <a:buChar char=""/>
              <a:tabLst>
                <a:tab pos="260985" algn="l"/>
              </a:tabLst>
              <a:defRPr/>
            </a:pP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Use </a:t>
            </a:r>
            <a:r>
              <a:rPr kumimoji="0" lang="en-US" b="1"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SMOTE</a:t>
            </a: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 to adjusted the ratio to </a:t>
            </a:r>
            <a:r>
              <a:rPr kumimoji="0" lang="en-US" b="1" i="0" u="none" strike="noStrike" kern="0" cap="none" spc="-15" normalizeH="0" baseline="0" noProof="0">
                <a:ln>
                  <a:noFill/>
                </a:ln>
                <a:solidFill>
                  <a:srgbClr val="449A9D"/>
                </a:solidFill>
                <a:effectLst/>
                <a:uLnTx/>
                <a:uFillTx/>
                <a:latin typeface="Poppins" panose="00000500000000000000" pitchFamily="2" charset="0"/>
                <a:cs typeface="Poppins" panose="00000500000000000000" pitchFamily="2" charset="0"/>
              </a:rPr>
              <a:t>1:1</a:t>
            </a: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 and get a </a:t>
            </a:r>
            <a:r>
              <a:rPr kumimoji="0" lang="en-US" b="1"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balanced dataset</a:t>
            </a: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 </a:t>
            </a:r>
            <a:endParaRPr kumimoji="0" lang="en-US"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grpSp>
        <p:nvGrpSpPr>
          <p:cNvPr id="33" name="组合 32">
            <a:extLst>
              <a:ext uri="{FF2B5EF4-FFF2-40B4-BE49-F238E27FC236}">
                <a16:creationId xmlns:a16="http://schemas.microsoft.com/office/drawing/2014/main" id="{8FDBC6E7-6C4F-48EA-A9CC-8E7ACB6385FD}"/>
              </a:ext>
            </a:extLst>
          </p:cNvPr>
          <p:cNvGrpSpPr/>
          <p:nvPr/>
        </p:nvGrpSpPr>
        <p:grpSpPr>
          <a:xfrm>
            <a:off x="869176" y="8105423"/>
            <a:ext cx="9254136" cy="1422359"/>
            <a:chOff x="1502110" y="7655454"/>
            <a:chExt cx="9254136" cy="1422359"/>
          </a:xfrm>
        </p:grpSpPr>
        <p:sp>
          <p:nvSpPr>
            <p:cNvPr id="162" name="object 2">
              <a:extLst>
                <a:ext uri="{FF2B5EF4-FFF2-40B4-BE49-F238E27FC236}">
                  <a16:creationId xmlns:a16="http://schemas.microsoft.com/office/drawing/2014/main" id="{00A6E767-3CE3-4750-8E3A-A2462ED91CF7}"/>
                </a:ext>
              </a:extLst>
            </p:cNvPr>
            <p:cNvSpPr/>
            <p:nvPr/>
          </p:nvSpPr>
          <p:spPr>
            <a:xfrm>
              <a:off x="1781324" y="7824734"/>
              <a:ext cx="8974922" cy="1253079"/>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161" name="矩形 160">
              <a:extLst>
                <a:ext uri="{FF2B5EF4-FFF2-40B4-BE49-F238E27FC236}">
                  <a16:creationId xmlns:a16="http://schemas.microsoft.com/office/drawing/2014/main" id="{543E7CA2-FCD6-46A0-9308-814E982E658E}"/>
                </a:ext>
              </a:extLst>
            </p:cNvPr>
            <p:cNvSpPr/>
            <p:nvPr/>
          </p:nvSpPr>
          <p:spPr>
            <a:xfrm>
              <a:off x="1502110" y="7655454"/>
              <a:ext cx="1625516" cy="338554"/>
            </a:xfrm>
            <a:prstGeom prst="rect">
              <a:avLst/>
            </a:prstGeom>
            <a:solidFill>
              <a:schemeClr val="accent2"/>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SMOTE</a:t>
              </a:r>
            </a:p>
          </p:txBody>
        </p:sp>
        <p:sp>
          <p:nvSpPr>
            <p:cNvPr id="32" name="矩形 31">
              <a:extLst>
                <a:ext uri="{FF2B5EF4-FFF2-40B4-BE49-F238E27FC236}">
                  <a16:creationId xmlns:a16="http://schemas.microsoft.com/office/drawing/2014/main" id="{1462BD9F-61ED-4B98-81DE-37734112AADF}"/>
                </a:ext>
              </a:extLst>
            </p:cNvPr>
            <p:cNvSpPr/>
            <p:nvPr/>
          </p:nvSpPr>
          <p:spPr>
            <a:xfrm>
              <a:off x="1909613" y="8169414"/>
              <a:ext cx="8657895" cy="6463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Synthetic Minority Over-sampling Technique, </a:t>
              </a:r>
              <a:r>
                <a:rPr kumimoji="0" lang="en-US" altLang="zh-CN"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g</a:t>
              </a:r>
              <a:r>
                <a:rPr kumimoji="0" lang="en-US"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enerates synthetic minority samples to balance the ratio between positive and negative samples. </a:t>
              </a:r>
              <a:endParaRPr kumimoji="0" lang="en-US"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cs typeface="Poppins" panose="00000500000000000000" pitchFamily="2" charset="0"/>
              </a:endParaRPr>
            </a:p>
          </p:txBody>
        </p:sp>
      </p:grpSp>
      <p:sp>
        <p:nvSpPr>
          <p:cNvPr id="35" name="object 3">
            <a:extLst>
              <a:ext uri="{FF2B5EF4-FFF2-40B4-BE49-F238E27FC236}">
                <a16:creationId xmlns:a16="http://schemas.microsoft.com/office/drawing/2014/main" id="{E72DADA6-47C7-46E4-4EAB-B440BFDB5307}"/>
              </a:ext>
            </a:extLst>
          </p:cNvPr>
          <p:cNvSpPr txBox="1">
            <a:spLocks/>
          </p:cNvSpPr>
          <p:nvPr/>
        </p:nvSpPr>
        <p:spPr>
          <a:xfrm>
            <a:off x="557934" y="659003"/>
            <a:ext cx="14222655" cy="787716"/>
          </a:xfrm>
          <a:prstGeom prst="rect">
            <a:avLst/>
          </a:prstGeom>
        </p:spPr>
        <p:txBody>
          <a:bodyPr vert="horz" wrap="square" lIns="0" tIns="101918" rIns="0" bIns="0" rtlCol="0">
            <a:spAutoFit/>
          </a:bodyPr>
          <a:lstStyle>
            <a:lvl1pPr>
              <a:defRPr sz="4800" b="0" i="0">
                <a:solidFill>
                  <a:schemeClr val="tx1"/>
                </a:solidFill>
                <a:latin typeface="Arial MT"/>
                <a:ea typeface="+mj-ea"/>
                <a:cs typeface="Arial MT"/>
              </a:defRPr>
            </a:lvl1pPr>
          </a:lstStyle>
          <a:p>
            <a:pPr marL="19050" marR="7620">
              <a:lnSpc>
                <a:spcPts val="5190"/>
              </a:lnSpc>
              <a:spcBef>
                <a:spcPts val="803"/>
              </a:spcBef>
            </a:pPr>
            <a:r>
              <a:rPr lang="en-US" b="1" kern="0">
                <a:solidFill>
                  <a:schemeClr val="bg1"/>
                </a:solidFill>
                <a:latin typeface="Poppins" panose="00000500000000000000" pitchFamily="2" charset="0"/>
                <a:cs typeface="Poppins" panose="00000500000000000000" pitchFamily="2" charset="0"/>
              </a:rPr>
              <a:t>Machine Learning </a:t>
            </a:r>
            <a:r>
              <a:rPr lang="en-US" kern="0">
                <a:solidFill>
                  <a:schemeClr val="bg1"/>
                </a:solidFill>
                <a:latin typeface="Poppins" panose="00000500000000000000" pitchFamily="2" charset="0"/>
                <a:cs typeface="Poppins" panose="00000500000000000000" pitchFamily="2" charset="0"/>
              </a:rPr>
              <a:t>- Model Preparation</a:t>
            </a:r>
            <a:endParaRPr lang="en-US" kern="0" spc="-15">
              <a:solidFill>
                <a:schemeClr val="bg1"/>
              </a:solidFill>
              <a:latin typeface="Poppins" panose="00000500000000000000" pitchFamily="2" charset="0"/>
              <a:cs typeface="Poppins" panose="00000500000000000000" pitchFamily="2" charset="0"/>
            </a:endParaRPr>
          </a:p>
        </p:txBody>
      </p:sp>
      <p:sp>
        <p:nvSpPr>
          <p:cNvPr id="3" name="object 31">
            <a:extLst>
              <a:ext uri="{FF2B5EF4-FFF2-40B4-BE49-F238E27FC236}">
                <a16:creationId xmlns:a16="http://schemas.microsoft.com/office/drawing/2014/main" id="{8D2BAFE1-30FC-4BF7-2A98-755551E1C640}"/>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Feng </a:t>
            </a:r>
            <a:r>
              <a:rPr lang="en-US" altLang="zh-CN" sz="1600" spc="-60" err="1">
                <a:latin typeface="Poppins" panose="00000500000000000000" pitchFamily="2" charset="0"/>
                <a:cs typeface="Poppins" panose="00000500000000000000" pitchFamily="2" charset="0"/>
              </a:rPr>
              <a:t>Wenzhuo</a:t>
            </a:r>
            <a:endParaRPr lang="en-US" altLang="zh-CN" sz="1600" spc="-60">
              <a:latin typeface="Poppins" panose="00000500000000000000" pitchFamily="2" charset="0"/>
              <a:cs typeface="Poppins" panose="00000500000000000000" pitchFamily="2" charset="0"/>
            </a:endParaRPr>
          </a:p>
        </p:txBody>
      </p:sp>
      <p:pic>
        <p:nvPicPr>
          <p:cNvPr id="14" name="图片 45">
            <a:extLst>
              <a:ext uri="{FF2B5EF4-FFF2-40B4-BE49-F238E27FC236}">
                <a16:creationId xmlns:a16="http://schemas.microsoft.com/office/drawing/2014/main" id="{FE235C52-1973-90B8-10B9-B444E853E634}"/>
              </a:ext>
            </a:extLst>
          </p:cNvPr>
          <p:cNvPicPr/>
          <p:nvPr/>
        </p:nvPicPr>
        <p:blipFill>
          <a:blip r:embed="rId6">
            <a:extLst>
              <a:ext uri="{28A0092B-C50C-407E-A947-70E740481C1C}">
                <a14:useLocalDpi xmlns:a14="http://schemas.microsoft.com/office/drawing/2010/main" val="0"/>
              </a:ext>
            </a:extLst>
          </a:blip>
          <a:srcRect/>
          <a:stretch/>
        </p:blipFill>
        <p:spPr>
          <a:xfrm>
            <a:off x="6058566" y="3585761"/>
            <a:ext cx="3221389" cy="1754041"/>
          </a:xfrm>
          <a:prstGeom prst="rect">
            <a:avLst/>
          </a:prstGeom>
        </p:spPr>
      </p:pic>
    </p:spTree>
    <p:extLst>
      <p:ext uri="{BB962C8B-B14F-4D97-AF65-F5344CB8AC3E}">
        <p14:creationId xmlns:p14="http://schemas.microsoft.com/office/powerpoint/2010/main" val="3420497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550FA-A6CA-E8FD-B734-93C3A706E54C}"/>
            </a:ext>
          </a:extLst>
        </p:cNvPr>
        <p:cNvGrpSpPr/>
        <p:nvPr/>
      </p:nvGrpSpPr>
      <p:grpSpPr>
        <a:xfrm>
          <a:off x="0" y="0"/>
          <a:ext cx="0" cy="0"/>
          <a:chOff x="0" y="0"/>
          <a:chExt cx="0" cy="0"/>
        </a:xfrm>
      </p:grpSpPr>
      <p:grpSp>
        <p:nvGrpSpPr>
          <p:cNvPr id="13" name="组合 12">
            <a:extLst>
              <a:ext uri="{FF2B5EF4-FFF2-40B4-BE49-F238E27FC236}">
                <a16:creationId xmlns:a16="http://schemas.microsoft.com/office/drawing/2014/main" id="{DAA3A2E3-FC3F-686C-7473-41CFFC60D998}"/>
              </a:ext>
            </a:extLst>
          </p:cNvPr>
          <p:cNvGrpSpPr/>
          <p:nvPr/>
        </p:nvGrpSpPr>
        <p:grpSpPr>
          <a:xfrm>
            <a:off x="793555" y="2100786"/>
            <a:ext cx="9262054" cy="389530"/>
            <a:chOff x="668548" y="1713441"/>
            <a:chExt cx="8767005" cy="389530"/>
          </a:xfrm>
        </p:grpSpPr>
        <p:sp>
          <p:nvSpPr>
            <p:cNvPr id="84" name="object 19">
              <a:extLst>
                <a:ext uri="{FF2B5EF4-FFF2-40B4-BE49-F238E27FC236}">
                  <a16:creationId xmlns:a16="http://schemas.microsoft.com/office/drawing/2014/main" id="{15B30306-91CD-E285-DC19-43CD8F23E664}"/>
                </a:ext>
              </a:extLst>
            </p:cNvPr>
            <p:cNvSpPr/>
            <p:nvPr/>
          </p:nvSpPr>
          <p:spPr>
            <a:xfrm>
              <a:off x="6555553"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87" name="object 22">
              <a:extLst>
                <a:ext uri="{FF2B5EF4-FFF2-40B4-BE49-F238E27FC236}">
                  <a16:creationId xmlns:a16="http://schemas.microsoft.com/office/drawing/2014/main" id="{2FC41EF8-83B5-5824-0457-EE39DEB00DDA}"/>
                </a:ext>
              </a:extLst>
            </p:cNvPr>
            <p:cNvSpPr txBox="1"/>
            <p:nvPr/>
          </p:nvSpPr>
          <p:spPr>
            <a:xfrm>
              <a:off x="3487855" y="1713441"/>
              <a:ext cx="3128391"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071C42"/>
                  </a:solidFill>
                  <a:effectLst/>
                  <a:uLnTx/>
                  <a:uFillTx/>
                  <a:latin typeface="Poppins" panose="00000500000000000000" pitchFamily="2" charset="0"/>
                  <a:cs typeface="Poppins" panose="00000500000000000000" pitchFamily="2" charset="0"/>
                </a:rPr>
                <a:t>Model Overview</a:t>
              </a:r>
              <a:endParaRPr kumimoji="0" sz="2400" b="0" i="0" u="none" strike="noStrike" kern="1200" cap="none" spc="0" normalizeH="0" baseline="30303" noProof="0">
                <a:ln>
                  <a:noFill/>
                </a:ln>
                <a:solidFill>
                  <a:srgbClr val="071C42"/>
                </a:solidFill>
                <a:effectLst/>
                <a:uLnTx/>
                <a:uFillTx/>
                <a:latin typeface="Poppins" panose="00000500000000000000" pitchFamily="2" charset="0"/>
                <a:cs typeface="Poppins" panose="00000500000000000000" pitchFamily="2" charset="0"/>
              </a:endParaRPr>
            </a:p>
          </p:txBody>
        </p:sp>
        <p:sp>
          <p:nvSpPr>
            <p:cNvPr id="93" name="object 19">
              <a:extLst>
                <a:ext uri="{FF2B5EF4-FFF2-40B4-BE49-F238E27FC236}">
                  <a16:creationId xmlns:a16="http://schemas.microsoft.com/office/drawing/2014/main" id="{B5E7D206-C3DB-B099-8E25-88A3637D4A11}"/>
                </a:ext>
              </a:extLst>
            </p:cNvPr>
            <p:cNvSpPr/>
            <p:nvPr/>
          </p:nvSpPr>
          <p:spPr>
            <a:xfrm>
              <a:off x="668548"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pSp>
        <p:nvGrpSpPr>
          <p:cNvPr id="15" name="组合 14">
            <a:extLst>
              <a:ext uri="{FF2B5EF4-FFF2-40B4-BE49-F238E27FC236}">
                <a16:creationId xmlns:a16="http://schemas.microsoft.com/office/drawing/2014/main" id="{41F6144A-F09C-08BE-20CD-394338D11678}"/>
              </a:ext>
            </a:extLst>
          </p:cNvPr>
          <p:cNvGrpSpPr/>
          <p:nvPr/>
        </p:nvGrpSpPr>
        <p:grpSpPr>
          <a:xfrm>
            <a:off x="793555" y="4642117"/>
            <a:ext cx="9262054" cy="389530"/>
            <a:chOff x="960664" y="5506677"/>
            <a:chExt cx="8732177" cy="389530"/>
          </a:xfrm>
        </p:grpSpPr>
        <p:sp>
          <p:nvSpPr>
            <p:cNvPr id="121" name="object 19">
              <a:extLst>
                <a:ext uri="{FF2B5EF4-FFF2-40B4-BE49-F238E27FC236}">
                  <a16:creationId xmlns:a16="http://schemas.microsoft.com/office/drawing/2014/main" id="{C1CB0E74-F3D6-BCBE-3534-9B059117DAF7}"/>
                </a:ext>
              </a:extLst>
            </p:cNvPr>
            <p:cNvSpPr/>
            <p:nvPr/>
          </p:nvSpPr>
          <p:spPr>
            <a:xfrm>
              <a:off x="6970403" y="5712983"/>
              <a:ext cx="2722438"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122" name="object 22">
              <a:extLst>
                <a:ext uri="{FF2B5EF4-FFF2-40B4-BE49-F238E27FC236}">
                  <a16:creationId xmlns:a16="http://schemas.microsoft.com/office/drawing/2014/main" id="{0F1AD0C6-C8F8-6F46-477B-F4E1B902D563}"/>
                </a:ext>
              </a:extLst>
            </p:cNvPr>
            <p:cNvSpPr txBox="1"/>
            <p:nvPr/>
          </p:nvSpPr>
          <p:spPr>
            <a:xfrm>
              <a:off x="3154157" y="5506677"/>
              <a:ext cx="4345190"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449A9D"/>
                  </a:solidFill>
                  <a:effectLst/>
                  <a:uLnTx/>
                  <a:uFillTx/>
                  <a:latin typeface="Poppins" panose="00000500000000000000" pitchFamily="2" charset="0"/>
                  <a:cs typeface="Poppins" panose="00000500000000000000" pitchFamily="2" charset="0"/>
                </a:rPr>
                <a:t>Results and Analysis</a:t>
              </a:r>
              <a:endParaRPr kumimoji="0" sz="2400" b="0" i="0" u="none" strike="noStrike" kern="1200" cap="none" spc="0" normalizeH="0" baseline="30303" noProof="0">
                <a:ln>
                  <a:noFill/>
                </a:ln>
                <a:solidFill>
                  <a:srgbClr val="449A9D"/>
                </a:solidFill>
                <a:effectLst/>
                <a:uLnTx/>
                <a:uFillTx/>
                <a:latin typeface="Poppins" panose="00000500000000000000" pitchFamily="2" charset="0"/>
                <a:cs typeface="Poppins" panose="00000500000000000000" pitchFamily="2" charset="0"/>
              </a:endParaRPr>
            </a:p>
          </p:txBody>
        </p:sp>
        <p:sp>
          <p:nvSpPr>
            <p:cNvPr id="125" name="object 19">
              <a:extLst>
                <a:ext uri="{FF2B5EF4-FFF2-40B4-BE49-F238E27FC236}">
                  <a16:creationId xmlns:a16="http://schemas.microsoft.com/office/drawing/2014/main" id="{A0AD715C-DD6D-BDCB-DD8B-CCA3D8AF8857}"/>
                </a:ext>
              </a:extLst>
            </p:cNvPr>
            <p:cNvSpPr/>
            <p:nvPr/>
          </p:nvSpPr>
          <p:spPr>
            <a:xfrm>
              <a:off x="960664" y="5712983"/>
              <a:ext cx="2722438"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aphicFrame>
        <p:nvGraphicFramePr>
          <p:cNvPr id="14" name="表格 13">
            <a:extLst>
              <a:ext uri="{FF2B5EF4-FFF2-40B4-BE49-F238E27FC236}">
                <a16:creationId xmlns:a16="http://schemas.microsoft.com/office/drawing/2014/main" id="{45F5F0A2-31EE-CE30-33EA-F8E3A3AA4BDE}"/>
              </a:ext>
            </a:extLst>
          </p:cNvPr>
          <p:cNvGraphicFramePr>
            <a:graphicFrameLocks noGrp="1"/>
          </p:cNvGraphicFramePr>
          <p:nvPr>
            <p:extLst>
              <p:ext uri="{D42A27DB-BD31-4B8C-83A1-F6EECF244321}">
                <p14:modId xmlns:p14="http://schemas.microsoft.com/office/powerpoint/2010/main" val="2252806768"/>
              </p:ext>
            </p:extLst>
          </p:nvPr>
        </p:nvGraphicFramePr>
        <p:xfrm>
          <a:off x="793554" y="5760943"/>
          <a:ext cx="9262052" cy="1162914"/>
        </p:xfrm>
        <a:graphic>
          <a:graphicData uri="http://schemas.openxmlformats.org/drawingml/2006/table">
            <a:tbl>
              <a:tblPr firstRow="1" firstCol="1" bandRow="1"/>
              <a:tblGrid>
                <a:gridCol w="2086232">
                  <a:extLst>
                    <a:ext uri="{9D8B030D-6E8A-4147-A177-3AD203B41FA5}">
                      <a16:colId xmlns:a16="http://schemas.microsoft.com/office/drawing/2014/main" val="2556201711"/>
                    </a:ext>
                  </a:extLst>
                </a:gridCol>
                <a:gridCol w="1435164">
                  <a:extLst>
                    <a:ext uri="{9D8B030D-6E8A-4147-A177-3AD203B41FA5}">
                      <a16:colId xmlns:a16="http://schemas.microsoft.com/office/drawing/2014/main" val="3788462299"/>
                    </a:ext>
                  </a:extLst>
                </a:gridCol>
                <a:gridCol w="1435164">
                  <a:extLst>
                    <a:ext uri="{9D8B030D-6E8A-4147-A177-3AD203B41FA5}">
                      <a16:colId xmlns:a16="http://schemas.microsoft.com/office/drawing/2014/main" val="1941982291"/>
                    </a:ext>
                  </a:extLst>
                </a:gridCol>
                <a:gridCol w="1435164">
                  <a:extLst>
                    <a:ext uri="{9D8B030D-6E8A-4147-A177-3AD203B41FA5}">
                      <a16:colId xmlns:a16="http://schemas.microsoft.com/office/drawing/2014/main" val="693297699"/>
                    </a:ext>
                  </a:extLst>
                </a:gridCol>
                <a:gridCol w="1435164">
                  <a:extLst>
                    <a:ext uri="{9D8B030D-6E8A-4147-A177-3AD203B41FA5}">
                      <a16:colId xmlns:a16="http://schemas.microsoft.com/office/drawing/2014/main" val="3344134615"/>
                    </a:ext>
                  </a:extLst>
                </a:gridCol>
                <a:gridCol w="1435164">
                  <a:extLst>
                    <a:ext uri="{9D8B030D-6E8A-4147-A177-3AD203B41FA5}">
                      <a16:colId xmlns:a16="http://schemas.microsoft.com/office/drawing/2014/main" val="1192750313"/>
                    </a:ext>
                  </a:extLst>
                </a:gridCol>
              </a:tblGrid>
              <a:tr h="521056">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Model Name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Accuracy</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AUC</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Recall</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Precision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F1 Score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6275350"/>
                  </a:ext>
                </a:extLst>
              </a:tr>
              <a:tr h="521056">
                <a:tc>
                  <a:txBody>
                    <a:bodyPr/>
                    <a:lstStyle/>
                    <a:p>
                      <a:pPr algn="ctr">
                        <a:lnSpc>
                          <a:spcPct val="107000"/>
                        </a:lnSpc>
                        <a:spcAft>
                          <a:spcPts val="0"/>
                        </a:spcAft>
                      </a:pPr>
                      <a:r>
                        <a:rPr lang="en-US" sz="2000" b="1">
                          <a:solidFill>
                            <a:srgbClr val="000000"/>
                          </a:solidFill>
                          <a:effectLst/>
                          <a:latin typeface="Poppins" panose="00000500000000000000" pitchFamily="2" charset="0"/>
                          <a:ea typeface="等线" panose="02010600030101010101" pitchFamily="2" charset="-122"/>
                          <a:cs typeface="Poppins" panose="00000500000000000000" pitchFamily="2" charset="0"/>
                        </a:rPr>
                        <a:t>Logistic Regression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0.8143</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0.8724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449A9D"/>
                          </a:solidFill>
                          <a:effectLst/>
                          <a:latin typeface="Poppins" panose="00000500000000000000" pitchFamily="2" charset="0"/>
                          <a:ea typeface="Times New Roman" panose="02020603050405020304" pitchFamily="18" charset="0"/>
                          <a:cs typeface="Poppins" panose="00000500000000000000" pitchFamily="2" charset="0"/>
                        </a:rPr>
                        <a:t>0.8118</a:t>
                      </a:r>
                      <a:endParaRPr lang="en-US" sz="2000" b="1">
                        <a:solidFill>
                          <a:srgbClr val="449A9D"/>
                        </a:solidFill>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0.8157</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0.8134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320883"/>
                  </a:ext>
                </a:extLst>
              </a:tr>
            </a:tbl>
          </a:graphicData>
        </a:graphic>
      </p:graphicFrame>
      <p:sp>
        <p:nvSpPr>
          <p:cNvPr id="47" name="矩形 46">
            <a:extLst>
              <a:ext uri="{FF2B5EF4-FFF2-40B4-BE49-F238E27FC236}">
                <a16:creationId xmlns:a16="http://schemas.microsoft.com/office/drawing/2014/main" id="{575AE498-763C-F244-2214-F84A730A1ED4}"/>
              </a:ext>
            </a:extLst>
          </p:cNvPr>
          <p:cNvSpPr/>
          <p:nvPr/>
        </p:nvSpPr>
        <p:spPr>
          <a:xfrm>
            <a:off x="2488305" y="5223650"/>
            <a:ext cx="6151768" cy="37548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it-IT"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Logistic Regression Model Performance Metrics</a:t>
            </a:r>
            <a:endParaRPr kumimoji="0" lang="en-US"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sp>
        <p:nvSpPr>
          <p:cNvPr id="17" name="矩形 16">
            <a:extLst>
              <a:ext uri="{FF2B5EF4-FFF2-40B4-BE49-F238E27FC236}">
                <a16:creationId xmlns:a16="http://schemas.microsoft.com/office/drawing/2014/main" id="{D48897D0-6DE6-1D94-B489-C4C466E35DF6}"/>
              </a:ext>
            </a:extLst>
          </p:cNvPr>
          <p:cNvSpPr/>
          <p:nvPr/>
        </p:nvSpPr>
        <p:spPr>
          <a:xfrm>
            <a:off x="11367895" y="3260435"/>
            <a:ext cx="5697394" cy="371384"/>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Logistic Regression Confusion Matrix and ROC Curve</a:t>
            </a:r>
            <a:endParaRPr kumimoji="0" lang="en-US"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grpSp>
        <p:nvGrpSpPr>
          <p:cNvPr id="50" name="组合 49">
            <a:extLst>
              <a:ext uri="{FF2B5EF4-FFF2-40B4-BE49-F238E27FC236}">
                <a16:creationId xmlns:a16="http://schemas.microsoft.com/office/drawing/2014/main" id="{1F1D8448-9D95-C348-8DE8-4D05538247AE}"/>
              </a:ext>
            </a:extLst>
          </p:cNvPr>
          <p:cNvGrpSpPr/>
          <p:nvPr/>
        </p:nvGrpSpPr>
        <p:grpSpPr>
          <a:xfrm>
            <a:off x="793554" y="2847060"/>
            <a:ext cx="9262055" cy="1415310"/>
            <a:chOff x="1502109" y="7670526"/>
            <a:chExt cx="9262055" cy="1415310"/>
          </a:xfrm>
        </p:grpSpPr>
        <p:sp>
          <p:nvSpPr>
            <p:cNvPr id="51" name="object 2">
              <a:extLst>
                <a:ext uri="{FF2B5EF4-FFF2-40B4-BE49-F238E27FC236}">
                  <a16:creationId xmlns:a16="http://schemas.microsoft.com/office/drawing/2014/main" id="{2451B14B-D61D-B5B6-6232-692489F27CDB}"/>
                </a:ext>
              </a:extLst>
            </p:cNvPr>
            <p:cNvSpPr/>
            <p:nvPr/>
          </p:nvSpPr>
          <p:spPr>
            <a:xfrm>
              <a:off x="1781324" y="7824734"/>
              <a:ext cx="8982840" cy="1261102"/>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52" name="矩形 51">
              <a:extLst>
                <a:ext uri="{FF2B5EF4-FFF2-40B4-BE49-F238E27FC236}">
                  <a16:creationId xmlns:a16="http://schemas.microsoft.com/office/drawing/2014/main" id="{8A934D90-9E87-34ED-DF33-50F327BFB77C}"/>
                </a:ext>
              </a:extLst>
            </p:cNvPr>
            <p:cNvSpPr/>
            <p:nvPr/>
          </p:nvSpPr>
          <p:spPr>
            <a:xfrm>
              <a:off x="1502109" y="7670526"/>
              <a:ext cx="2887637" cy="338554"/>
            </a:xfrm>
            <a:prstGeom prst="rect">
              <a:avLst/>
            </a:prstGeom>
            <a:solidFill>
              <a:srgbClr val="071C42"/>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Logistic Regression</a:t>
              </a:r>
            </a:p>
          </p:txBody>
        </p:sp>
        <p:sp>
          <p:nvSpPr>
            <p:cNvPr id="53" name="矩形 52">
              <a:extLst>
                <a:ext uri="{FF2B5EF4-FFF2-40B4-BE49-F238E27FC236}">
                  <a16:creationId xmlns:a16="http://schemas.microsoft.com/office/drawing/2014/main" id="{1EBB02AF-1E37-DAA1-CD1B-F8CEDEA586AC}"/>
                </a:ext>
              </a:extLst>
            </p:cNvPr>
            <p:cNvSpPr/>
            <p:nvPr/>
          </p:nvSpPr>
          <p:spPr>
            <a:xfrm>
              <a:off x="1975397" y="8266151"/>
              <a:ext cx="8594694" cy="646331"/>
            </a:xfrm>
            <a:prstGeom prst="rect">
              <a:avLst/>
            </a:prstGeom>
          </p:spPr>
          <p:txBody>
            <a:bodyPr wrap="square">
              <a:spAutoFit/>
            </a:bodyPr>
            <a:lstStyle/>
            <a:p>
              <a:pPr lvl="0" algn="just">
                <a:defRPr/>
              </a:pPr>
              <a:r>
                <a:rPr kumimoji="0" lang="en-US"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Logistic Regression estimates class probabilities for binary classification by applying the logistic function to a linear combination of input features. </a:t>
              </a:r>
              <a:endParaRPr kumimoji="0" lang="en-US"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sp>
        <p:nvSpPr>
          <p:cNvPr id="30" name="object 4">
            <a:extLst>
              <a:ext uri="{FF2B5EF4-FFF2-40B4-BE49-F238E27FC236}">
                <a16:creationId xmlns:a16="http://schemas.microsoft.com/office/drawing/2014/main" id="{D26FDAEF-84DC-B630-64BA-90D74041B88C}"/>
              </a:ext>
            </a:extLst>
          </p:cNvPr>
          <p:cNvSpPr txBox="1"/>
          <p:nvPr/>
        </p:nvSpPr>
        <p:spPr>
          <a:xfrm>
            <a:off x="793554" y="7309703"/>
            <a:ext cx="8923012" cy="1989968"/>
          </a:xfrm>
          <a:prstGeom prst="rect">
            <a:avLst/>
          </a:prstGeom>
        </p:spPr>
        <p:txBody>
          <a:bodyPr vert="horz" wrap="square" lIns="0" tIns="20003" rIns="0" bIns="0" rtlCol="0">
            <a:spAutoFit/>
          </a:bodyPr>
          <a:lstStyle/>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Logistic Regression model achieved an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accuracy</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of </a:t>
            </a:r>
            <a:r>
              <a:rPr kumimoji="0" lang="en-US" altLang="zh-CN" b="1" i="0" u="none" strike="noStrike" kern="0" cap="none" spc="-15" normalizeH="0" baseline="0" noProof="0">
                <a:ln>
                  <a:noFill/>
                </a:ln>
                <a:solidFill>
                  <a:srgbClr val="449A9D"/>
                </a:solidFill>
                <a:effectLst/>
                <a:uLnTx/>
                <a:uFillTx/>
                <a:latin typeface="Poppins" panose="00000500000000000000" pitchFamily="2" charset="0"/>
                <a:ea typeface="宋体" panose="02010600030101010101" pitchFamily="2" charset="-122"/>
                <a:cs typeface="Poppins" panose="00000500000000000000" pitchFamily="2" charset="0"/>
              </a:rPr>
              <a:t>81.43%</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and a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high</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recall</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of </a:t>
            </a:r>
            <a:r>
              <a:rPr lang="en-US" altLang="zh-CN" b="1" kern="0" spc="-15">
                <a:solidFill>
                  <a:srgbClr val="449A9D"/>
                </a:solidFill>
                <a:latin typeface="Poppins" panose="00000500000000000000" pitchFamily="2" charset="0"/>
                <a:ea typeface="宋体" panose="02010600030101010101" pitchFamily="2" charset="-122"/>
                <a:cs typeface="Poppins" panose="00000500000000000000" pitchFamily="2" charset="0"/>
              </a:rPr>
              <a:t>81</a:t>
            </a:r>
            <a:r>
              <a:rPr kumimoji="0" lang="en-US" altLang="zh-CN" b="1" i="0" u="none" strike="noStrike" kern="0" cap="none" spc="-15" normalizeH="0" baseline="0" noProof="0">
                <a:ln>
                  <a:noFill/>
                </a:ln>
                <a:solidFill>
                  <a:srgbClr val="449A9D"/>
                </a:solidFill>
                <a:effectLst/>
                <a:uLnTx/>
                <a:uFillTx/>
                <a:latin typeface="Poppins" panose="00000500000000000000" pitchFamily="2" charset="0"/>
                <a:ea typeface="宋体" panose="02010600030101010101" pitchFamily="2" charset="-122"/>
                <a:cs typeface="Poppins" panose="00000500000000000000" pitchFamily="2" charset="0"/>
              </a:rPr>
              <a:t>.18%</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Accuracy means, out of 100 predictions whether a user will switch to 5G or not, about 81 were correct.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Recall means, if there are 100 actual 5G users, the model correctly identified about 81 of them. </a:t>
            </a:r>
          </a:p>
        </p:txBody>
      </p:sp>
      <p:grpSp>
        <p:nvGrpSpPr>
          <p:cNvPr id="16" name="组合 15">
            <a:extLst>
              <a:ext uri="{FF2B5EF4-FFF2-40B4-BE49-F238E27FC236}">
                <a16:creationId xmlns:a16="http://schemas.microsoft.com/office/drawing/2014/main" id="{4A29C740-92B0-AF6B-2ABA-B44CDDB11AFE}"/>
              </a:ext>
            </a:extLst>
          </p:cNvPr>
          <p:cNvGrpSpPr/>
          <p:nvPr/>
        </p:nvGrpSpPr>
        <p:grpSpPr>
          <a:xfrm>
            <a:off x="-4" y="-3060987"/>
            <a:ext cx="18967545" cy="5093974"/>
            <a:chOff x="-4" y="-3060987"/>
            <a:chExt cx="18967545" cy="5093974"/>
          </a:xfrm>
        </p:grpSpPr>
        <p:grpSp>
          <p:nvGrpSpPr>
            <p:cNvPr id="2" name="组合 1">
              <a:extLst>
                <a:ext uri="{FF2B5EF4-FFF2-40B4-BE49-F238E27FC236}">
                  <a16:creationId xmlns:a16="http://schemas.microsoft.com/office/drawing/2014/main" id="{BEA092F8-B8AF-2C35-1B23-42B55C69FE06}"/>
                </a:ext>
              </a:extLst>
            </p:cNvPr>
            <p:cNvGrpSpPr/>
            <p:nvPr/>
          </p:nvGrpSpPr>
          <p:grpSpPr>
            <a:xfrm>
              <a:off x="-4" y="-3060987"/>
              <a:ext cx="18967545" cy="5093974"/>
              <a:chOff x="-4" y="-3060987"/>
              <a:chExt cx="18967545" cy="5093974"/>
            </a:xfrm>
          </p:grpSpPr>
          <p:sp>
            <p:nvSpPr>
              <p:cNvPr id="4" name="Freeform 3">
                <a:extLst>
                  <a:ext uri="{FF2B5EF4-FFF2-40B4-BE49-F238E27FC236}">
                    <a16:creationId xmlns:a16="http://schemas.microsoft.com/office/drawing/2014/main" id="{4426DAE7-AC67-1C0B-E390-28FA8D6DCE44}"/>
                  </a:ext>
                </a:extLst>
              </p:cNvPr>
              <p:cNvSpPr/>
              <p:nvPr/>
            </p:nvSpPr>
            <p:spPr>
              <a:xfrm>
                <a:off x="-4" y="-53331"/>
                <a:ext cx="18288004" cy="1645584"/>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latin typeface="Poppins" panose="00000500000000000000" pitchFamily="2" charset="0"/>
                  <a:cs typeface="Poppins" panose="00000500000000000000" pitchFamily="2" charset="0"/>
                </a:endParaRPr>
              </a:p>
            </p:txBody>
          </p:sp>
          <p:grpSp>
            <p:nvGrpSpPr>
              <p:cNvPr id="5" name="Group 6">
                <a:extLst>
                  <a:ext uri="{FF2B5EF4-FFF2-40B4-BE49-F238E27FC236}">
                    <a16:creationId xmlns:a16="http://schemas.microsoft.com/office/drawing/2014/main" id="{9EA7568D-B4E1-9DE2-0AB8-A3C8EA9E57C6}"/>
                  </a:ext>
                </a:extLst>
              </p:cNvPr>
              <p:cNvGrpSpPr/>
              <p:nvPr/>
            </p:nvGrpSpPr>
            <p:grpSpPr>
              <a:xfrm>
                <a:off x="0" y="-144661"/>
                <a:ext cx="6212838" cy="433394"/>
                <a:chOff x="0" y="-38100"/>
                <a:chExt cx="1636303" cy="114145"/>
              </a:xfrm>
            </p:grpSpPr>
            <p:sp>
              <p:nvSpPr>
                <p:cNvPr id="7" name="Freeform 7">
                  <a:extLst>
                    <a:ext uri="{FF2B5EF4-FFF2-40B4-BE49-F238E27FC236}">
                      <a16:creationId xmlns:a16="http://schemas.microsoft.com/office/drawing/2014/main" id="{154BB667-38F1-F3E4-F279-CF47C44F5884}"/>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latin typeface="Poppins" panose="00000500000000000000" pitchFamily="2" charset="0"/>
                    <a:cs typeface="Poppins" panose="00000500000000000000" pitchFamily="2" charset="0"/>
                  </a:endParaRPr>
                </a:p>
              </p:txBody>
            </p:sp>
            <p:sp>
              <p:nvSpPr>
                <p:cNvPr id="8" name="TextBox 8">
                  <a:extLst>
                    <a:ext uri="{FF2B5EF4-FFF2-40B4-BE49-F238E27FC236}">
                      <a16:creationId xmlns:a16="http://schemas.microsoft.com/office/drawing/2014/main" id="{DDC67566-277B-AD57-AB09-4B3CCED61EF9}"/>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latin typeface="Poppins" panose="00000500000000000000" pitchFamily="2" charset="0"/>
                    <a:cs typeface="Poppins" panose="00000500000000000000" pitchFamily="2" charset="0"/>
                  </a:endParaRPr>
                </a:p>
              </p:txBody>
            </p:sp>
          </p:grpSp>
          <p:sp>
            <p:nvSpPr>
              <p:cNvPr id="6" name="Freeform 17">
                <a:extLst>
                  <a:ext uri="{FF2B5EF4-FFF2-40B4-BE49-F238E27FC236}">
                    <a16:creationId xmlns:a16="http://schemas.microsoft.com/office/drawing/2014/main" id="{45507127-C4A9-0BEE-412A-BF8FC10E184B}"/>
                  </a:ext>
                </a:extLst>
              </p:cNvPr>
              <p:cNvSpPr/>
              <p:nvPr/>
            </p:nvSpPr>
            <p:spPr>
              <a:xfrm rot="19847341">
                <a:off x="12699788" y="-3060987"/>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endParaRPr>
              </a:p>
            </p:txBody>
          </p:sp>
        </p:grpSp>
        <p:sp>
          <p:nvSpPr>
            <p:cNvPr id="10" name="object 3">
              <a:extLst>
                <a:ext uri="{FF2B5EF4-FFF2-40B4-BE49-F238E27FC236}">
                  <a16:creationId xmlns:a16="http://schemas.microsoft.com/office/drawing/2014/main" id="{AD1ACE0B-230E-B121-2D20-463E233C9053}"/>
                </a:ext>
              </a:extLst>
            </p:cNvPr>
            <p:cNvSpPr txBox="1">
              <a:spLocks/>
            </p:cNvSpPr>
            <p:nvPr/>
          </p:nvSpPr>
          <p:spPr>
            <a:xfrm>
              <a:off x="557934" y="659003"/>
              <a:ext cx="14222655" cy="787716"/>
            </a:xfrm>
            <a:prstGeom prst="rect">
              <a:avLst/>
            </a:prstGeom>
          </p:spPr>
          <p:txBody>
            <a:bodyPr vert="horz" wrap="square" lIns="0" tIns="101918" rIns="0" bIns="0" rtlCol="0">
              <a:spAutoFit/>
            </a:bodyPr>
            <a:lstStyle>
              <a:lvl1pPr>
                <a:defRPr sz="4800" b="0" i="0">
                  <a:solidFill>
                    <a:schemeClr val="tx1"/>
                  </a:solidFill>
                  <a:latin typeface="Arial MT"/>
                  <a:ea typeface="+mj-ea"/>
                  <a:cs typeface="Arial MT"/>
                </a:defRPr>
              </a:lvl1pPr>
            </a:lstStyle>
            <a:p>
              <a:pPr marL="19050" marR="7620">
                <a:lnSpc>
                  <a:spcPts val="5190"/>
                </a:lnSpc>
                <a:spcBef>
                  <a:spcPts val="803"/>
                </a:spcBef>
              </a:pPr>
              <a:r>
                <a:rPr lang="en-US" b="1" kern="0">
                  <a:solidFill>
                    <a:schemeClr val="bg1"/>
                  </a:solidFill>
                  <a:latin typeface="Poppins" panose="00000500000000000000" pitchFamily="2" charset="0"/>
                  <a:cs typeface="Poppins" panose="00000500000000000000" pitchFamily="2" charset="0"/>
                </a:rPr>
                <a:t>Machine Learning </a:t>
              </a:r>
              <a:r>
                <a:rPr lang="en-US" kern="0">
                  <a:solidFill>
                    <a:schemeClr val="bg1"/>
                  </a:solidFill>
                  <a:latin typeface="Poppins" panose="00000500000000000000" pitchFamily="2" charset="0"/>
                  <a:cs typeface="Poppins" panose="00000500000000000000" pitchFamily="2" charset="0"/>
                </a:rPr>
                <a:t>– Logistic Regression Model</a:t>
              </a:r>
              <a:endParaRPr lang="en-US" kern="0" spc="-15">
                <a:solidFill>
                  <a:schemeClr val="bg1"/>
                </a:solidFill>
                <a:latin typeface="Poppins" panose="00000500000000000000" pitchFamily="2" charset="0"/>
                <a:cs typeface="Poppins" panose="00000500000000000000" pitchFamily="2" charset="0"/>
              </a:endParaRPr>
            </a:p>
          </p:txBody>
        </p:sp>
      </p:grpSp>
      <p:pic>
        <p:nvPicPr>
          <p:cNvPr id="3" name="Picture 2" descr="A graph with numbers and a few squares&#10;&#10;Description automatically generated with medium confidence">
            <a:extLst>
              <a:ext uri="{FF2B5EF4-FFF2-40B4-BE49-F238E27FC236}">
                <a16:creationId xmlns:a16="http://schemas.microsoft.com/office/drawing/2014/main" id="{F3315C49-24DC-435F-7C1A-DE19C6AB7664}"/>
              </a:ext>
            </a:extLst>
          </p:cNvPr>
          <p:cNvPicPr>
            <a:picLocks noChangeAspect="1"/>
          </p:cNvPicPr>
          <p:nvPr/>
        </p:nvPicPr>
        <p:blipFill rotWithShape="1">
          <a:blip r:embed="rId4"/>
          <a:srcRect l="-1" t="752" r="995"/>
          <a:stretch/>
        </p:blipFill>
        <p:spPr bwMode="auto">
          <a:xfrm>
            <a:off x="10558991" y="3917644"/>
            <a:ext cx="3657600" cy="3676122"/>
          </a:xfrm>
          <a:prstGeom prst="rect">
            <a:avLst/>
          </a:prstGeom>
          <a:ln>
            <a:noFill/>
          </a:ln>
          <a:extLst>
            <a:ext uri="{53640926-AAD7-44D8-BBD7-CCE9431645EC}">
              <a14:shadowObscured xmlns:a14="http://schemas.microsoft.com/office/drawing/2010/main"/>
            </a:ext>
          </a:extLst>
        </p:spPr>
      </p:pic>
      <p:pic>
        <p:nvPicPr>
          <p:cNvPr id="9" name="Picture 8" descr="A graph of a curve&#10;&#10;Description automatically generated">
            <a:extLst>
              <a:ext uri="{FF2B5EF4-FFF2-40B4-BE49-F238E27FC236}">
                <a16:creationId xmlns:a16="http://schemas.microsoft.com/office/drawing/2014/main" id="{8D616E48-5F72-8BF7-4BB6-28435C234F72}"/>
              </a:ext>
            </a:extLst>
          </p:cNvPr>
          <p:cNvPicPr>
            <a:picLocks noChangeAspect="1"/>
          </p:cNvPicPr>
          <p:nvPr/>
        </p:nvPicPr>
        <p:blipFill>
          <a:blip r:embed="rId5"/>
          <a:stretch>
            <a:fillRect/>
          </a:stretch>
        </p:blipFill>
        <p:spPr>
          <a:xfrm>
            <a:off x="14306043" y="3876343"/>
            <a:ext cx="3658931" cy="3769200"/>
          </a:xfrm>
          <a:prstGeom prst="rect">
            <a:avLst/>
          </a:prstGeom>
        </p:spPr>
      </p:pic>
      <p:sp>
        <p:nvSpPr>
          <p:cNvPr id="11" name="object 31">
            <a:extLst>
              <a:ext uri="{FF2B5EF4-FFF2-40B4-BE49-F238E27FC236}">
                <a16:creationId xmlns:a16="http://schemas.microsoft.com/office/drawing/2014/main" id="{069258A1-C719-5D36-C679-BA795E32DA10}"/>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Marcus Vos</a:t>
            </a:r>
            <a:endParaRPr lang="en-US"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97745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4D20C-8E9F-C652-1B0E-C462017A71AE}"/>
            </a:ext>
          </a:extLst>
        </p:cNvPr>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D06F1D28-813F-95A8-5ABE-442FC0EC0394}"/>
              </a:ext>
            </a:extLst>
          </p:cNvPr>
          <p:cNvGraphicFramePr>
            <a:graphicFrameLocks noGrp="1"/>
          </p:cNvGraphicFramePr>
          <p:nvPr>
            <p:extLst>
              <p:ext uri="{D42A27DB-BD31-4B8C-83A1-F6EECF244321}">
                <p14:modId xmlns:p14="http://schemas.microsoft.com/office/powerpoint/2010/main" val="2622336268"/>
              </p:ext>
            </p:extLst>
          </p:nvPr>
        </p:nvGraphicFramePr>
        <p:xfrm>
          <a:off x="3096161" y="4602188"/>
          <a:ext cx="12190927" cy="3567812"/>
        </p:xfrm>
        <a:graphic>
          <a:graphicData uri="http://schemas.openxmlformats.org/drawingml/2006/table">
            <a:tbl>
              <a:tblPr firstRow="1" firstCol="1" bandRow="1"/>
              <a:tblGrid>
                <a:gridCol w="2745947">
                  <a:extLst>
                    <a:ext uri="{9D8B030D-6E8A-4147-A177-3AD203B41FA5}">
                      <a16:colId xmlns:a16="http://schemas.microsoft.com/office/drawing/2014/main" val="2556201711"/>
                    </a:ext>
                  </a:extLst>
                </a:gridCol>
                <a:gridCol w="1888996">
                  <a:extLst>
                    <a:ext uri="{9D8B030D-6E8A-4147-A177-3AD203B41FA5}">
                      <a16:colId xmlns:a16="http://schemas.microsoft.com/office/drawing/2014/main" val="3788462299"/>
                    </a:ext>
                  </a:extLst>
                </a:gridCol>
                <a:gridCol w="1888996">
                  <a:extLst>
                    <a:ext uri="{9D8B030D-6E8A-4147-A177-3AD203B41FA5}">
                      <a16:colId xmlns:a16="http://schemas.microsoft.com/office/drawing/2014/main" val="1941982291"/>
                    </a:ext>
                  </a:extLst>
                </a:gridCol>
                <a:gridCol w="1888996">
                  <a:extLst>
                    <a:ext uri="{9D8B030D-6E8A-4147-A177-3AD203B41FA5}">
                      <a16:colId xmlns:a16="http://schemas.microsoft.com/office/drawing/2014/main" val="693297699"/>
                    </a:ext>
                  </a:extLst>
                </a:gridCol>
                <a:gridCol w="1888996">
                  <a:extLst>
                    <a:ext uri="{9D8B030D-6E8A-4147-A177-3AD203B41FA5}">
                      <a16:colId xmlns:a16="http://schemas.microsoft.com/office/drawing/2014/main" val="3344134615"/>
                    </a:ext>
                  </a:extLst>
                </a:gridCol>
                <a:gridCol w="1888996">
                  <a:extLst>
                    <a:ext uri="{9D8B030D-6E8A-4147-A177-3AD203B41FA5}">
                      <a16:colId xmlns:a16="http://schemas.microsoft.com/office/drawing/2014/main" val="1192750313"/>
                    </a:ext>
                  </a:extLst>
                </a:gridCol>
              </a:tblGrid>
              <a:tr h="597988">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Model Name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Accuracy</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AUC</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Recall</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Precision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F1 Score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6275350"/>
                  </a:ext>
                </a:extLst>
              </a:tr>
              <a:tr h="742456">
                <a:tc>
                  <a:txBody>
                    <a:bodyPr/>
                    <a:lstStyle/>
                    <a:p>
                      <a:pPr algn="ctr">
                        <a:lnSpc>
                          <a:spcPct val="107000"/>
                        </a:lnSpc>
                        <a:spcAft>
                          <a:spcPts val="0"/>
                        </a:spcAft>
                      </a:pPr>
                      <a:r>
                        <a:rPr lang="en-US" sz="2000" b="1">
                          <a:solidFill>
                            <a:srgbClr val="000000"/>
                          </a:solidFill>
                          <a:effectLst/>
                          <a:latin typeface="Poppins" panose="00000500000000000000" pitchFamily="2" charset="0"/>
                          <a:ea typeface="等线" panose="02010600030101010101" pitchFamily="2" charset="-122"/>
                          <a:cs typeface="Poppins" panose="00000500000000000000" pitchFamily="2" charset="0"/>
                        </a:rPr>
                        <a:t>Binary Logistic Regression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0.8143</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0.8724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449A9D"/>
                          </a:solidFill>
                          <a:effectLst/>
                          <a:latin typeface="Poppins"/>
                          <a:ea typeface="等线" panose="02010600030101010101" pitchFamily="2" charset="-122"/>
                          <a:cs typeface="Poppins"/>
                        </a:rPr>
                        <a:t>0.8118</a:t>
                      </a:r>
                      <a:endParaRPr lang="en-US" sz="2000" b="1">
                        <a:solidFill>
                          <a:srgbClr val="449A9D"/>
                        </a:solidFill>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0.8157</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0.8134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320883"/>
                  </a:ext>
                </a:extLst>
              </a:tr>
              <a:tr h="742456">
                <a:tc>
                  <a:txBody>
                    <a:bodyPr/>
                    <a:lstStyle/>
                    <a:p>
                      <a:pPr algn="ctr">
                        <a:lnSpc>
                          <a:spcPct val="107000"/>
                        </a:lnSpc>
                        <a:spcAft>
                          <a:spcPts val="0"/>
                        </a:spcAft>
                      </a:pPr>
                      <a:r>
                        <a:rPr lang="en-US" sz="2000" b="1">
                          <a:solidFill>
                            <a:srgbClr val="000000"/>
                          </a:solidFill>
                          <a:effectLst/>
                          <a:latin typeface="Poppins" panose="00000500000000000000" pitchFamily="2" charset="0"/>
                          <a:ea typeface="等线" panose="02010600030101010101" pitchFamily="2" charset="-122"/>
                          <a:cs typeface="Poppins" panose="00000500000000000000" pitchFamily="2" charset="0"/>
                        </a:rPr>
                        <a:t>Lasso Logistic Regression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0.8144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0.8724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449A9D"/>
                          </a:solidFill>
                          <a:effectLst/>
                          <a:latin typeface="Poppins"/>
                          <a:ea typeface="等线" panose="02010600030101010101" pitchFamily="2" charset="-122"/>
                          <a:cs typeface="Poppins"/>
                        </a:rPr>
                        <a:t>0.8120</a:t>
                      </a:r>
                      <a:endParaRPr lang="en-US" sz="2000" b="1">
                        <a:solidFill>
                          <a:srgbClr val="449A9D"/>
                        </a:solidFill>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0.8158</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0.8135</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4242853"/>
                  </a:ext>
                </a:extLst>
              </a:tr>
              <a:tr h="742456">
                <a:tc>
                  <a:txBody>
                    <a:bodyPr/>
                    <a:lstStyle/>
                    <a:p>
                      <a:pPr algn="ctr">
                        <a:lnSpc>
                          <a:spcPct val="107000"/>
                        </a:lnSpc>
                        <a:spcAft>
                          <a:spcPts val="0"/>
                        </a:spcAft>
                      </a:pPr>
                      <a:r>
                        <a:rPr lang="en-US" sz="2000" b="1">
                          <a:solidFill>
                            <a:srgbClr val="000000"/>
                          </a:solidFill>
                          <a:effectLst/>
                          <a:latin typeface="Poppins" panose="00000500000000000000" pitchFamily="2" charset="0"/>
                          <a:ea typeface="等线" panose="02010600030101010101" pitchFamily="2" charset="-122"/>
                          <a:cs typeface="Poppins" panose="00000500000000000000" pitchFamily="2" charset="0"/>
                        </a:rPr>
                        <a:t>Ridge Logistic Regression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0.8144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0.8724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449A9D"/>
                          </a:solidFill>
                          <a:effectLst/>
                          <a:latin typeface="Poppins"/>
                          <a:ea typeface="等线" panose="02010600030101010101" pitchFamily="2" charset="-122"/>
                          <a:cs typeface="Poppins"/>
                        </a:rPr>
                        <a:t>0.8119</a:t>
                      </a:r>
                      <a:endParaRPr lang="en-US" sz="2000" b="1">
                        <a:solidFill>
                          <a:srgbClr val="449A9D"/>
                        </a:solidFill>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0.8158</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0.8135</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4476424"/>
                  </a:ext>
                </a:extLst>
              </a:tr>
              <a:tr h="742456">
                <a:tc>
                  <a:txBody>
                    <a:bodyPr/>
                    <a:lstStyle/>
                    <a:p>
                      <a:pPr algn="ctr">
                        <a:lnSpc>
                          <a:spcPct val="107000"/>
                        </a:lnSpc>
                        <a:spcAft>
                          <a:spcPts val="0"/>
                        </a:spcAft>
                      </a:pPr>
                      <a:r>
                        <a:rPr lang="en-US" sz="2000" b="1">
                          <a:solidFill>
                            <a:srgbClr val="000000"/>
                          </a:solidFill>
                          <a:effectLst/>
                          <a:latin typeface="Poppins" panose="00000500000000000000" pitchFamily="2" charset="0"/>
                          <a:ea typeface="等线" panose="02010600030101010101" pitchFamily="2" charset="-122"/>
                          <a:cs typeface="Poppins" panose="00000500000000000000" pitchFamily="2" charset="0"/>
                        </a:rPr>
                        <a:t>Elastic Net Logistic Regression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0.8144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0.8724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449A9D"/>
                          </a:solidFill>
                          <a:effectLst/>
                          <a:latin typeface="Poppins"/>
                          <a:ea typeface="等线" panose="02010600030101010101" pitchFamily="2" charset="-122"/>
                          <a:cs typeface="Poppins"/>
                        </a:rPr>
                        <a:t>0.8120</a:t>
                      </a:r>
                      <a:endParaRPr lang="en-US" sz="2000" b="1">
                        <a:solidFill>
                          <a:srgbClr val="449A9D"/>
                        </a:solidFill>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0.8158</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a:ea typeface="等线" panose="02010600030101010101" pitchFamily="2" charset="-122"/>
                          <a:cs typeface="Poppins"/>
                        </a:rPr>
                        <a:t>0.8135</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6156155"/>
                  </a:ext>
                </a:extLst>
              </a:tr>
            </a:tbl>
          </a:graphicData>
        </a:graphic>
      </p:graphicFrame>
      <p:sp>
        <p:nvSpPr>
          <p:cNvPr id="47" name="矩形 46">
            <a:extLst>
              <a:ext uri="{FF2B5EF4-FFF2-40B4-BE49-F238E27FC236}">
                <a16:creationId xmlns:a16="http://schemas.microsoft.com/office/drawing/2014/main" id="{4D576F5D-A010-9679-09FB-09F242DCF4F6}"/>
              </a:ext>
            </a:extLst>
          </p:cNvPr>
          <p:cNvSpPr/>
          <p:nvPr/>
        </p:nvSpPr>
        <p:spPr>
          <a:xfrm>
            <a:off x="4942144" y="3976299"/>
            <a:ext cx="8403708" cy="37548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it-IT"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Logistic </a:t>
            </a:r>
            <a:r>
              <a:rPr kumimoji="0" lang="it-IT" sz="1600" b="1" i="0" u="none" strike="noStrike" kern="1200" cap="none" spc="0" normalizeH="0" baseline="0" noProof="0" err="1">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Regression</a:t>
            </a:r>
            <a:r>
              <a:rPr kumimoji="0" lang="it-IT"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 Model </a:t>
            </a:r>
            <a:r>
              <a:rPr kumimoji="0" lang="it-IT" sz="1600" b="1" i="0" u="none" strike="noStrike" kern="1200" cap="none" spc="0" normalizeH="0" baseline="0" noProof="0" err="1">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Variants</a:t>
            </a:r>
            <a:r>
              <a:rPr kumimoji="0" lang="it-IT"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 Performance </a:t>
            </a:r>
            <a:r>
              <a:rPr kumimoji="0" lang="it-IT" sz="1600" b="1" i="0" u="none" strike="noStrike" kern="1200" cap="none" spc="0" normalizeH="0" baseline="0" noProof="0" err="1">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Metrics</a:t>
            </a:r>
            <a:endParaRPr kumimoji="0" lang="en-US"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grpSp>
        <p:nvGrpSpPr>
          <p:cNvPr id="50" name="组合 49">
            <a:extLst>
              <a:ext uri="{FF2B5EF4-FFF2-40B4-BE49-F238E27FC236}">
                <a16:creationId xmlns:a16="http://schemas.microsoft.com/office/drawing/2014/main" id="{43B5EAE4-E39E-B20F-2629-F53DB8850EB3}"/>
              </a:ext>
            </a:extLst>
          </p:cNvPr>
          <p:cNvGrpSpPr/>
          <p:nvPr/>
        </p:nvGrpSpPr>
        <p:grpSpPr>
          <a:xfrm>
            <a:off x="793554" y="1963140"/>
            <a:ext cx="16811617" cy="1795056"/>
            <a:chOff x="1502109" y="7670526"/>
            <a:chExt cx="9262055" cy="1795056"/>
          </a:xfrm>
        </p:grpSpPr>
        <p:sp>
          <p:nvSpPr>
            <p:cNvPr id="51" name="object 2">
              <a:extLst>
                <a:ext uri="{FF2B5EF4-FFF2-40B4-BE49-F238E27FC236}">
                  <a16:creationId xmlns:a16="http://schemas.microsoft.com/office/drawing/2014/main" id="{E4DFAF5A-376C-AFA3-4D49-0A3535688B52}"/>
                </a:ext>
              </a:extLst>
            </p:cNvPr>
            <p:cNvSpPr/>
            <p:nvPr/>
          </p:nvSpPr>
          <p:spPr>
            <a:xfrm>
              <a:off x="1781324" y="7824733"/>
              <a:ext cx="8982840" cy="1640849"/>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52" name="矩形 51">
              <a:extLst>
                <a:ext uri="{FF2B5EF4-FFF2-40B4-BE49-F238E27FC236}">
                  <a16:creationId xmlns:a16="http://schemas.microsoft.com/office/drawing/2014/main" id="{6C4E82A5-36E6-3281-8EC7-93E18795377A}"/>
                </a:ext>
              </a:extLst>
            </p:cNvPr>
            <p:cNvSpPr/>
            <p:nvPr/>
          </p:nvSpPr>
          <p:spPr>
            <a:xfrm>
              <a:off x="1502109" y="7670526"/>
              <a:ext cx="2887637" cy="338554"/>
            </a:xfrm>
            <a:prstGeom prst="rect">
              <a:avLst/>
            </a:prstGeom>
            <a:solidFill>
              <a:srgbClr val="071C42"/>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Regression Variants</a:t>
              </a:r>
            </a:p>
          </p:txBody>
        </p:sp>
        <p:sp>
          <p:nvSpPr>
            <p:cNvPr id="53" name="矩形 52">
              <a:extLst>
                <a:ext uri="{FF2B5EF4-FFF2-40B4-BE49-F238E27FC236}">
                  <a16:creationId xmlns:a16="http://schemas.microsoft.com/office/drawing/2014/main" id="{4207B70F-7721-9E6B-A3D5-DEF29228C255}"/>
                </a:ext>
              </a:extLst>
            </p:cNvPr>
            <p:cNvSpPr/>
            <p:nvPr/>
          </p:nvSpPr>
          <p:spPr>
            <a:xfrm>
              <a:off x="1975397" y="8266151"/>
              <a:ext cx="8594694" cy="923330"/>
            </a:xfrm>
            <a:prstGeom prst="rect">
              <a:avLst/>
            </a:prstGeom>
          </p:spPr>
          <p:txBody>
            <a:bodyPr wrap="square" lIns="91440" tIns="45720" rIns="91440" bIns="45720" anchor="t">
              <a:spAutoFit/>
            </a:bodyPr>
            <a:lstStyle/>
            <a:p>
              <a:pPr lvl="0" algn="just">
                <a:defRPr/>
              </a:pPr>
              <a:r>
                <a:rPr kumimoji="0" lang="en-US" b="0" i="0" u="none" strike="noStrike" kern="1200" cap="none" spc="0" normalizeH="0" baseline="0" noProof="0">
                  <a:ln>
                    <a:noFill/>
                  </a:ln>
                  <a:solidFill>
                    <a:prstClr val="black"/>
                  </a:solidFill>
                  <a:effectLst/>
                  <a:uLnTx/>
                  <a:uFillTx/>
                  <a:latin typeface="Poppins"/>
                  <a:ea typeface="等线"/>
                  <a:cs typeface="Poppins"/>
                </a:rPr>
                <a:t>The </a:t>
              </a:r>
              <a:r>
                <a:rPr kumimoji="0" lang="en-US" b="1" i="0" u="none" strike="noStrike" kern="1200" cap="none" spc="0" normalizeH="0" baseline="0" noProof="0">
                  <a:ln>
                    <a:noFill/>
                  </a:ln>
                  <a:solidFill>
                    <a:prstClr val="black"/>
                  </a:solidFill>
                  <a:effectLst/>
                  <a:uLnTx/>
                  <a:uFillTx/>
                  <a:latin typeface="Poppins"/>
                  <a:ea typeface="等线"/>
                  <a:cs typeface="Poppins"/>
                </a:rPr>
                <a:t>Lasso variant (L1)</a:t>
              </a:r>
              <a:r>
                <a:rPr kumimoji="0" lang="en-US" b="0" i="0" u="none" strike="noStrike" kern="1200" cap="none" spc="0" normalizeH="0" baseline="0" noProof="0">
                  <a:ln>
                    <a:noFill/>
                  </a:ln>
                  <a:solidFill>
                    <a:prstClr val="black"/>
                  </a:solidFill>
                  <a:effectLst/>
                  <a:uLnTx/>
                  <a:uFillTx/>
                  <a:latin typeface="Poppins"/>
                  <a:ea typeface="等线"/>
                  <a:cs typeface="Poppins"/>
                </a:rPr>
                <a:t> improves prediction accuracy and interpretability by selecting and regularizing variables. The </a:t>
              </a:r>
              <a:r>
                <a:rPr kumimoji="0" lang="en-US" b="1" i="0" u="none" strike="noStrike" kern="1200" cap="none" spc="0" normalizeH="0" baseline="0" noProof="0">
                  <a:ln>
                    <a:noFill/>
                  </a:ln>
                  <a:solidFill>
                    <a:prstClr val="black"/>
                  </a:solidFill>
                  <a:effectLst/>
                  <a:uLnTx/>
                  <a:uFillTx/>
                  <a:latin typeface="Poppins"/>
                  <a:ea typeface="等线"/>
                  <a:cs typeface="Poppins"/>
                </a:rPr>
                <a:t>Ridge variant (L2)</a:t>
              </a:r>
              <a:r>
                <a:rPr kumimoji="0" lang="en-US" b="0" i="0" u="none" strike="noStrike" kern="1200" cap="none" spc="0" normalizeH="0" baseline="0" noProof="0">
                  <a:ln>
                    <a:noFill/>
                  </a:ln>
                  <a:solidFill>
                    <a:prstClr val="black"/>
                  </a:solidFill>
                  <a:effectLst/>
                  <a:uLnTx/>
                  <a:uFillTx/>
                  <a:latin typeface="Poppins"/>
                  <a:ea typeface="等线"/>
                  <a:cs typeface="Poppins"/>
                </a:rPr>
                <a:t> prevents overfitting by penalizing large coefficients and addressing multicollinearity. The</a:t>
              </a:r>
              <a:r>
                <a:rPr kumimoji="0" lang="en-US" b="1" i="0" u="none" strike="noStrike" kern="1200" cap="none" spc="0" normalizeH="0" baseline="0" noProof="0">
                  <a:ln>
                    <a:noFill/>
                  </a:ln>
                  <a:solidFill>
                    <a:prstClr val="black"/>
                  </a:solidFill>
                  <a:effectLst/>
                  <a:uLnTx/>
                  <a:uFillTx/>
                  <a:latin typeface="Poppins"/>
                  <a:ea typeface="等线"/>
                  <a:cs typeface="Poppins"/>
                </a:rPr>
                <a:t> Elastic Net variant (L1 and L2)</a:t>
              </a:r>
              <a:r>
                <a:rPr kumimoji="0" lang="en-US" b="0" i="0" u="none" strike="noStrike" kern="1200" cap="none" spc="0" normalizeH="0" baseline="0" noProof="0">
                  <a:ln>
                    <a:noFill/>
                  </a:ln>
                  <a:solidFill>
                    <a:prstClr val="black"/>
                  </a:solidFill>
                  <a:effectLst/>
                  <a:uLnTx/>
                  <a:uFillTx/>
                  <a:latin typeface="Poppins"/>
                  <a:ea typeface="等线"/>
                  <a:cs typeface="Poppins"/>
                </a:rPr>
                <a:t> combines and balances the benefits of both. </a:t>
              </a:r>
            </a:p>
          </p:txBody>
        </p:sp>
      </p:grpSp>
      <p:sp>
        <p:nvSpPr>
          <p:cNvPr id="30" name="object 4">
            <a:extLst>
              <a:ext uri="{FF2B5EF4-FFF2-40B4-BE49-F238E27FC236}">
                <a16:creationId xmlns:a16="http://schemas.microsoft.com/office/drawing/2014/main" id="{A535A776-9EC6-E442-9407-EDE0488AE1A7}"/>
              </a:ext>
            </a:extLst>
          </p:cNvPr>
          <p:cNvSpPr txBox="1"/>
          <p:nvPr/>
        </p:nvSpPr>
        <p:spPr>
          <a:xfrm>
            <a:off x="738189" y="8498006"/>
            <a:ext cx="16811617" cy="1158972"/>
          </a:xfrm>
          <a:prstGeom prst="rect">
            <a:avLst/>
          </a:prstGeom>
        </p:spPr>
        <p:txBody>
          <a:bodyPr vert="horz" wrap="square" lIns="0" tIns="20003" rIns="0" bIns="0" rtlCol="0">
            <a:spAutoFit/>
          </a:bodyPr>
          <a:lstStyle/>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All variants of logistic regression provide similar performance across all metrics.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Consistent performance across variants could be due to the dataset having linear relationship between features and the target, with minimal noise.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Different regularization techniques did not significantly impact performance. </a:t>
            </a:r>
          </a:p>
        </p:txBody>
      </p:sp>
      <p:grpSp>
        <p:nvGrpSpPr>
          <p:cNvPr id="16" name="组合 15">
            <a:extLst>
              <a:ext uri="{FF2B5EF4-FFF2-40B4-BE49-F238E27FC236}">
                <a16:creationId xmlns:a16="http://schemas.microsoft.com/office/drawing/2014/main" id="{FC3ED663-8AD8-63EA-5FC7-8700DD1E0223}"/>
              </a:ext>
            </a:extLst>
          </p:cNvPr>
          <p:cNvGrpSpPr/>
          <p:nvPr/>
        </p:nvGrpSpPr>
        <p:grpSpPr>
          <a:xfrm>
            <a:off x="-4" y="-3060987"/>
            <a:ext cx="18967545" cy="5093974"/>
            <a:chOff x="-4" y="-3060987"/>
            <a:chExt cx="18967545" cy="5093974"/>
          </a:xfrm>
        </p:grpSpPr>
        <p:grpSp>
          <p:nvGrpSpPr>
            <p:cNvPr id="2" name="组合 1">
              <a:extLst>
                <a:ext uri="{FF2B5EF4-FFF2-40B4-BE49-F238E27FC236}">
                  <a16:creationId xmlns:a16="http://schemas.microsoft.com/office/drawing/2014/main" id="{6E40C9AD-B261-F75B-A73F-D321E546B229}"/>
                </a:ext>
              </a:extLst>
            </p:cNvPr>
            <p:cNvGrpSpPr/>
            <p:nvPr/>
          </p:nvGrpSpPr>
          <p:grpSpPr>
            <a:xfrm>
              <a:off x="-4" y="-3060987"/>
              <a:ext cx="18967545" cy="5093974"/>
              <a:chOff x="-4" y="-3060987"/>
              <a:chExt cx="18967545" cy="5093974"/>
            </a:xfrm>
          </p:grpSpPr>
          <p:sp>
            <p:nvSpPr>
              <p:cNvPr id="4" name="Freeform 3">
                <a:extLst>
                  <a:ext uri="{FF2B5EF4-FFF2-40B4-BE49-F238E27FC236}">
                    <a16:creationId xmlns:a16="http://schemas.microsoft.com/office/drawing/2014/main" id="{0388B532-FA25-3D51-5B12-477B1BD3F98A}"/>
                  </a:ext>
                </a:extLst>
              </p:cNvPr>
              <p:cNvSpPr/>
              <p:nvPr/>
            </p:nvSpPr>
            <p:spPr>
              <a:xfrm>
                <a:off x="-4" y="-53331"/>
                <a:ext cx="18288004" cy="1645584"/>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latin typeface="Poppins" panose="00000500000000000000" pitchFamily="2" charset="0"/>
                  <a:cs typeface="Poppins" panose="00000500000000000000" pitchFamily="2" charset="0"/>
                </a:endParaRPr>
              </a:p>
            </p:txBody>
          </p:sp>
          <p:grpSp>
            <p:nvGrpSpPr>
              <p:cNvPr id="5" name="Group 6">
                <a:extLst>
                  <a:ext uri="{FF2B5EF4-FFF2-40B4-BE49-F238E27FC236}">
                    <a16:creationId xmlns:a16="http://schemas.microsoft.com/office/drawing/2014/main" id="{35E355E9-4079-646C-3E97-D0B1CEF44433}"/>
                  </a:ext>
                </a:extLst>
              </p:cNvPr>
              <p:cNvGrpSpPr/>
              <p:nvPr/>
            </p:nvGrpSpPr>
            <p:grpSpPr>
              <a:xfrm>
                <a:off x="0" y="-144661"/>
                <a:ext cx="6212838" cy="433394"/>
                <a:chOff x="0" y="-38100"/>
                <a:chExt cx="1636303" cy="114145"/>
              </a:xfrm>
            </p:grpSpPr>
            <p:sp>
              <p:nvSpPr>
                <p:cNvPr id="7" name="Freeform 7">
                  <a:extLst>
                    <a:ext uri="{FF2B5EF4-FFF2-40B4-BE49-F238E27FC236}">
                      <a16:creationId xmlns:a16="http://schemas.microsoft.com/office/drawing/2014/main" id="{5487F65B-79F8-4472-F6E6-E41344720341}"/>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latin typeface="Poppins" panose="00000500000000000000" pitchFamily="2" charset="0"/>
                    <a:cs typeface="Poppins" panose="00000500000000000000" pitchFamily="2" charset="0"/>
                  </a:endParaRPr>
                </a:p>
              </p:txBody>
            </p:sp>
            <p:sp>
              <p:nvSpPr>
                <p:cNvPr id="8" name="TextBox 8">
                  <a:extLst>
                    <a:ext uri="{FF2B5EF4-FFF2-40B4-BE49-F238E27FC236}">
                      <a16:creationId xmlns:a16="http://schemas.microsoft.com/office/drawing/2014/main" id="{74194F71-1C02-7DAE-B956-A1704F962E24}"/>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latin typeface="Poppins" panose="00000500000000000000" pitchFamily="2" charset="0"/>
                    <a:cs typeface="Poppins" panose="00000500000000000000" pitchFamily="2" charset="0"/>
                  </a:endParaRPr>
                </a:p>
              </p:txBody>
            </p:sp>
          </p:grpSp>
          <p:sp>
            <p:nvSpPr>
              <p:cNvPr id="6" name="Freeform 17">
                <a:extLst>
                  <a:ext uri="{FF2B5EF4-FFF2-40B4-BE49-F238E27FC236}">
                    <a16:creationId xmlns:a16="http://schemas.microsoft.com/office/drawing/2014/main" id="{FF5DCECC-F491-39CF-391C-E36C1EE0F257}"/>
                  </a:ext>
                </a:extLst>
              </p:cNvPr>
              <p:cNvSpPr/>
              <p:nvPr/>
            </p:nvSpPr>
            <p:spPr>
              <a:xfrm rot="19847341">
                <a:off x="12699788" y="-3060987"/>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endParaRPr>
              </a:p>
            </p:txBody>
          </p:sp>
        </p:grpSp>
        <p:sp>
          <p:nvSpPr>
            <p:cNvPr id="10" name="object 3">
              <a:extLst>
                <a:ext uri="{FF2B5EF4-FFF2-40B4-BE49-F238E27FC236}">
                  <a16:creationId xmlns:a16="http://schemas.microsoft.com/office/drawing/2014/main" id="{939D836C-6614-2D01-6AD2-0D361F49DAB8}"/>
                </a:ext>
              </a:extLst>
            </p:cNvPr>
            <p:cNvSpPr txBox="1">
              <a:spLocks/>
            </p:cNvSpPr>
            <p:nvPr/>
          </p:nvSpPr>
          <p:spPr>
            <a:xfrm>
              <a:off x="557934" y="659003"/>
              <a:ext cx="15200226" cy="787716"/>
            </a:xfrm>
            <a:prstGeom prst="rect">
              <a:avLst/>
            </a:prstGeom>
          </p:spPr>
          <p:txBody>
            <a:bodyPr vert="horz" wrap="square" lIns="0" tIns="101918" rIns="0" bIns="0" rtlCol="0">
              <a:spAutoFit/>
            </a:bodyPr>
            <a:lstStyle>
              <a:lvl1pPr>
                <a:defRPr sz="4800" b="0" i="0">
                  <a:solidFill>
                    <a:schemeClr val="tx1"/>
                  </a:solidFill>
                  <a:latin typeface="Arial MT"/>
                  <a:ea typeface="+mj-ea"/>
                  <a:cs typeface="Arial MT"/>
                </a:defRPr>
              </a:lvl1pPr>
            </a:lstStyle>
            <a:p>
              <a:pPr marL="19050" marR="7620">
                <a:lnSpc>
                  <a:spcPts val="5190"/>
                </a:lnSpc>
                <a:spcBef>
                  <a:spcPts val="803"/>
                </a:spcBef>
              </a:pPr>
              <a:r>
                <a:rPr lang="en-US" b="1" kern="0">
                  <a:solidFill>
                    <a:schemeClr val="bg1"/>
                  </a:solidFill>
                  <a:latin typeface="Poppins" panose="00000500000000000000" pitchFamily="2" charset="0"/>
                  <a:cs typeface="Poppins" panose="00000500000000000000" pitchFamily="2" charset="0"/>
                </a:rPr>
                <a:t>Machine Learning </a:t>
              </a:r>
              <a:r>
                <a:rPr lang="en-US" kern="0">
                  <a:solidFill>
                    <a:schemeClr val="bg1"/>
                  </a:solidFill>
                  <a:latin typeface="Poppins" panose="00000500000000000000" pitchFamily="2" charset="0"/>
                  <a:cs typeface="Poppins" panose="00000500000000000000" pitchFamily="2" charset="0"/>
                </a:rPr>
                <a:t>– Logistic Regression Variants</a:t>
              </a:r>
              <a:endParaRPr lang="en-US" kern="0" spc="-15">
                <a:solidFill>
                  <a:schemeClr val="bg1"/>
                </a:solidFill>
                <a:latin typeface="Poppins" panose="00000500000000000000" pitchFamily="2" charset="0"/>
                <a:cs typeface="Poppins" panose="00000500000000000000" pitchFamily="2" charset="0"/>
              </a:endParaRPr>
            </a:p>
          </p:txBody>
        </p:sp>
      </p:grpSp>
      <p:sp>
        <p:nvSpPr>
          <p:cNvPr id="3" name="object 31">
            <a:extLst>
              <a:ext uri="{FF2B5EF4-FFF2-40B4-BE49-F238E27FC236}">
                <a16:creationId xmlns:a16="http://schemas.microsoft.com/office/drawing/2014/main" id="{83FD24CB-E8DF-FCBF-E632-9E9F648C5048}"/>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Marcus Vos</a:t>
            </a:r>
            <a:endParaRPr lang="en-US"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84478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6CEE2-093E-767B-C691-0239040753C8}"/>
            </a:ext>
          </a:extLst>
        </p:cNvPr>
        <p:cNvGrpSpPr/>
        <p:nvPr/>
      </p:nvGrpSpPr>
      <p:grpSpPr>
        <a:xfrm>
          <a:off x="0" y="0"/>
          <a:ext cx="0" cy="0"/>
          <a:chOff x="0" y="0"/>
          <a:chExt cx="0" cy="0"/>
        </a:xfrm>
      </p:grpSpPr>
      <p:grpSp>
        <p:nvGrpSpPr>
          <p:cNvPr id="15" name="组合 14">
            <a:extLst>
              <a:ext uri="{FF2B5EF4-FFF2-40B4-BE49-F238E27FC236}">
                <a16:creationId xmlns:a16="http://schemas.microsoft.com/office/drawing/2014/main" id="{F955B7A4-27A8-500B-7AB0-1A744063F02D}"/>
              </a:ext>
            </a:extLst>
          </p:cNvPr>
          <p:cNvGrpSpPr/>
          <p:nvPr/>
        </p:nvGrpSpPr>
        <p:grpSpPr>
          <a:xfrm>
            <a:off x="9511917" y="2110420"/>
            <a:ext cx="8323197" cy="389530"/>
            <a:chOff x="960664" y="5506677"/>
            <a:chExt cx="8732176" cy="336813"/>
          </a:xfrm>
        </p:grpSpPr>
        <p:sp>
          <p:nvSpPr>
            <p:cNvPr id="121" name="object 19">
              <a:extLst>
                <a:ext uri="{FF2B5EF4-FFF2-40B4-BE49-F238E27FC236}">
                  <a16:creationId xmlns:a16="http://schemas.microsoft.com/office/drawing/2014/main" id="{75CED1CD-0F30-F054-121F-62D3BE2556BF}"/>
                </a:ext>
              </a:extLst>
            </p:cNvPr>
            <p:cNvSpPr/>
            <p:nvPr/>
          </p:nvSpPr>
          <p:spPr>
            <a:xfrm>
              <a:off x="7252476" y="5673451"/>
              <a:ext cx="2440364" cy="39532"/>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122" name="object 22">
              <a:extLst>
                <a:ext uri="{FF2B5EF4-FFF2-40B4-BE49-F238E27FC236}">
                  <a16:creationId xmlns:a16="http://schemas.microsoft.com/office/drawing/2014/main" id="{AE6F0D1A-8C63-4512-D4C3-1004AB266BED}"/>
                </a:ext>
              </a:extLst>
            </p:cNvPr>
            <p:cNvSpPr txBox="1"/>
            <p:nvPr/>
          </p:nvSpPr>
          <p:spPr>
            <a:xfrm>
              <a:off x="3154157" y="5506677"/>
              <a:ext cx="4345190" cy="336813"/>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449A9D"/>
                  </a:solidFill>
                  <a:effectLst/>
                  <a:uLnTx/>
                  <a:uFillTx/>
                  <a:latin typeface="Poppins" panose="00000500000000000000" pitchFamily="2" charset="0"/>
                  <a:cs typeface="Poppins" panose="00000500000000000000" pitchFamily="2" charset="0"/>
                </a:rPr>
                <a:t>Coefficient Analysis</a:t>
              </a:r>
              <a:endParaRPr kumimoji="0" sz="2400" b="0" i="0" u="none" strike="noStrike" kern="1200" cap="none" spc="0" normalizeH="0" baseline="30303" noProof="0">
                <a:ln>
                  <a:noFill/>
                </a:ln>
                <a:solidFill>
                  <a:srgbClr val="449A9D"/>
                </a:solidFill>
                <a:effectLst/>
                <a:uLnTx/>
                <a:uFillTx/>
                <a:latin typeface="Poppins" panose="00000500000000000000" pitchFamily="2" charset="0"/>
                <a:cs typeface="Poppins" panose="00000500000000000000" pitchFamily="2" charset="0"/>
              </a:endParaRPr>
            </a:p>
          </p:txBody>
        </p:sp>
        <p:sp>
          <p:nvSpPr>
            <p:cNvPr id="125" name="object 19">
              <a:extLst>
                <a:ext uri="{FF2B5EF4-FFF2-40B4-BE49-F238E27FC236}">
                  <a16:creationId xmlns:a16="http://schemas.microsoft.com/office/drawing/2014/main" id="{F35A2B3C-B232-71AC-B4FE-8BA1D2EF87D3}"/>
                </a:ext>
              </a:extLst>
            </p:cNvPr>
            <p:cNvSpPr/>
            <p:nvPr/>
          </p:nvSpPr>
          <p:spPr>
            <a:xfrm>
              <a:off x="960664" y="5712982"/>
              <a:ext cx="2428846" cy="39532"/>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sp>
        <p:nvSpPr>
          <p:cNvPr id="30" name="object 4">
            <a:extLst>
              <a:ext uri="{FF2B5EF4-FFF2-40B4-BE49-F238E27FC236}">
                <a16:creationId xmlns:a16="http://schemas.microsoft.com/office/drawing/2014/main" id="{DB7F90C3-62D2-EA38-281C-77EE264F403C}"/>
              </a:ext>
            </a:extLst>
          </p:cNvPr>
          <p:cNvSpPr txBox="1"/>
          <p:nvPr/>
        </p:nvSpPr>
        <p:spPr>
          <a:xfrm>
            <a:off x="9511916" y="2738545"/>
            <a:ext cx="8323198" cy="7033657"/>
          </a:xfrm>
          <a:prstGeom prst="rect">
            <a:avLst/>
          </a:prstGeom>
        </p:spPr>
        <p:txBody>
          <a:bodyPr vert="horz" wrap="square" lIns="0" tIns="20003" rIns="0" bIns="0" rtlCol="0">
            <a:spAutoFit/>
          </a:bodyPr>
          <a:lstStyle/>
          <a:p>
            <a:pPr marL="260985" marR="7620" lvl="0" indent="-242888" algn="just" defTabSz="1371600" rtl="0" eaLnBrk="1" fontAlgn="auto" latinLnBrk="0" hangingPunct="1">
              <a:lnSpc>
                <a:spcPct val="15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Based on the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coefficients from the lasso regression model, we identified the most significant factors </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influencing the likelihood of users switching from 4G to 5G.  </a:t>
            </a:r>
          </a:p>
          <a:p>
            <a:pPr marL="260985" marR="7620" lvl="0" indent="-242888" algn="just" defTabSz="1371600" rtl="0" eaLnBrk="1" fontAlgn="auto" latinLnBrk="0" hangingPunct="1">
              <a:lnSpc>
                <a:spcPct val="150000"/>
              </a:lnSpc>
              <a:spcBef>
                <a:spcPts val="1200"/>
              </a:spcBef>
              <a:spcAft>
                <a:spcPts val="0"/>
              </a:spcAft>
              <a:buClrTx/>
              <a:buSzTx/>
              <a:buFont typeface="Wingdings"/>
              <a:buChar char=""/>
              <a:tabLst>
                <a:tab pos="260985" algn="l"/>
              </a:tabLst>
              <a:defRPr/>
            </a:pP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Positive coefficients</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such as User Level, User Segment, and Home User Status, indicate an increased likelihood of conversion to 5G.   </a:t>
            </a:r>
          </a:p>
          <a:p>
            <a:pPr marL="260985" marR="7620" lvl="0" indent="-242888" algn="just" defTabSz="1371600" rtl="0" eaLnBrk="1" fontAlgn="auto" latinLnBrk="0" hangingPunct="1">
              <a:lnSpc>
                <a:spcPct val="150000"/>
              </a:lnSpc>
              <a:spcBef>
                <a:spcPts val="1200"/>
              </a:spcBef>
              <a:spcAft>
                <a:spcPts val="0"/>
              </a:spcAft>
              <a:buClrTx/>
              <a:buSzTx/>
              <a:buFont typeface="Wingdings"/>
              <a:buChar char=""/>
              <a:tabLst>
                <a:tab pos="260985" algn="l"/>
              </a:tabLst>
              <a:defRPr/>
            </a:pP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Negative coefficients </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decrease the likelihood of conversion:  </a:t>
            </a:r>
          </a:p>
          <a:p>
            <a:pPr marL="718185" marR="7620" lvl="1" indent="-242888" algn="just" defTabSz="1371600">
              <a:lnSpc>
                <a:spcPct val="150000"/>
              </a:lnSpc>
              <a:spcBef>
                <a:spcPts val="1200"/>
              </a:spcBef>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Low Consumption Retention User:   </a:t>
            </a:r>
          </a:p>
          <a:p>
            <a:pPr marL="718185" marR="7620" lvl="1" indent="-242888" algn="just" defTabSz="1371600">
              <a:lnSpc>
                <a:spcPct val="150000"/>
              </a:lnSpc>
              <a:spcBef>
                <a:spcPts val="1200"/>
              </a:spcBef>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Low Average Data Usage (DOU)  </a:t>
            </a:r>
          </a:p>
          <a:p>
            <a:pPr marL="718185" marR="7620" lvl="1" indent="-242888" algn="just" defTabSz="1371600">
              <a:lnSpc>
                <a:spcPct val="150000"/>
              </a:lnSpc>
              <a:spcBef>
                <a:spcPts val="1200"/>
              </a:spcBef>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Terminal Contract Bundled  </a:t>
            </a:r>
          </a:p>
          <a:p>
            <a:pPr marL="718185" marR="7620" lvl="1" indent="-242888" algn="just" defTabSz="1371600">
              <a:lnSpc>
                <a:spcPct val="150000"/>
              </a:lnSpc>
              <a:spcBef>
                <a:spcPts val="1200"/>
              </a:spcBef>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Is Broadband User of Another Network  </a:t>
            </a:r>
          </a:p>
          <a:p>
            <a:pPr marL="718185" marR="7620" lvl="1" indent="-242888" algn="just" defTabSz="1371600">
              <a:lnSpc>
                <a:spcPct val="150000"/>
              </a:lnSpc>
              <a:spcBef>
                <a:spcPts val="1200"/>
              </a:spcBef>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Is Credit Contracted  </a:t>
            </a:r>
          </a:p>
          <a:p>
            <a:pPr marL="260985" marR="7620" lvl="0" indent="-242888" algn="just" defTabSz="1371600" rtl="0" eaLnBrk="1" fontAlgn="auto" latinLnBrk="0" hangingPunct="1">
              <a:lnSpc>
                <a:spcPct val="150000"/>
              </a:lnSpc>
              <a:spcBef>
                <a:spcPts val="1200"/>
              </a:spcBef>
              <a:spcAft>
                <a:spcPts val="0"/>
              </a:spcAft>
              <a:buClrTx/>
              <a:buSzTx/>
              <a:buFont typeface="Wingdings"/>
              <a:buChar char=""/>
              <a:tabLst>
                <a:tab pos="260985" algn="l"/>
              </a:tabLst>
              <a:defRPr/>
            </a:pP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6 out of the 50 features </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in the lasso regression model have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coefficients reduced to zero</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indicating that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these features provide no benefit </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to the model’s predictions. </a:t>
            </a:r>
          </a:p>
        </p:txBody>
      </p:sp>
      <p:grpSp>
        <p:nvGrpSpPr>
          <p:cNvPr id="16" name="组合 15">
            <a:extLst>
              <a:ext uri="{FF2B5EF4-FFF2-40B4-BE49-F238E27FC236}">
                <a16:creationId xmlns:a16="http://schemas.microsoft.com/office/drawing/2014/main" id="{3CBF254D-CB97-DF18-BCAF-DE8CB59014C3}"/>
              </a:ext>
            </a:extLst>
          </p:cNvPr>
          <p:cNvGrpSpPr/>
          <p:nvPr/>
        </p:nvGrpSpPr>
        <p:grpSpPr>
          <a:xfrm>
            <a:off x="-4" y="-3060987"/>
            <a:ext cx="18967545" cy="5093974"/>
            <a:chOff x="-4" y="-3060987"/>
            <a:chExt cx="18967545" cy="5093974"/>
          </a:xfrm>
        </p:grpSpPr>
        <p:grpSp>
          <p:nvGrpSpPr>
            <p:cNvPr id="2" name="组合 1">
              <a:extLst>
                <a:ext uri="{FF2B5EF4-FFF2-40B4-BE49-F238E27FC236}">
                  <a16:creationId xmlns:a16="http://schemas.microsoft.com/office/drawing/2014/main" id="{90872AA9-331A-194C-295C-0309F129DF9A}"/>
                </a:ext>
              </a:extLst>
            </p:cNvPr>
            <p:cNvGrpSpPr/>
            <p:nvPr/>
          </p:nvGrpSpPr>
          <p:grpSpPr>
            <a:xfrm>
              <a:off x="-4" y="-3060987"/>
              <a:ext cx="18967545" cy="5093974"/>
              <a:chOff x="-4" y="-3060987"/>
              <a:chExt cx="18967545" cy="5093974"/>
            </a:xfrm>
          </p:grpSpPr>
          <p:sp>
            <p:nvSpPr>
              <p:cNvPr id="4" name="Freeform 3">
                <a:extLst>
                  <a:ext uri="{FF2B5EF4-FFF2-40B4-BE49-F238E27FC236}">
                    <a16:creationId xmlns:a16="http://schemas.microsoft.com/office/drawing/2014/main" id="{D41C5D7B-0B37-48C0-CBEF-51A541C3F0FB}"/>
                  </a:ext>
                </a:extLst>
              </p:cNvPr>
              <p:cNvSpPr/>
              <p:nvPr/>
            </p:nvSpPr>
            <p:spPr>
              <a:xfrm>
                <a:off x="-4" y="-53331"/>
                <a:ext cx="18288004" cy="1645584"/>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latin typeface="Poppins" panose="00000500000000000000" pitchFamily="2" charset="0"/>
                  <a:cs typeface="Poppins" panose="00000500000000000000" pitchFamily="2" charset="0"/>
                </a:endParaRPr>
              </a:p>
            </p:txBody>
          </p:sp>
          <p:grpSp>
            <p:nvGrpSpPr>
              <p:cNvPr id="5" name="Group 6">
                <a:extLst>
                  <a:ext uri="{FF2B5EF4-FFF2-40B4-BE49-F238E27FC236}">
                    <a16:creationId xmlns:a16="http://schemas.microsoft.com/office/drawing/2014/main" id="{A991C3DC-EC09-2B3E-A9ED-542092B9C6AC}"/>
                  </a:ext>
                </a:extLst>
              </p:cNvPr>
              <p:cNvGrpSpPr/>
              <p:nvPr/>
            </p:nvGrpSpPr>
            <p:grpSpPr>
              <a:xfrm>
                <a:off x="0" y="-144661"/>
                <a:ext cx="6212838" cy="433394"/>
                <a:chOff x="0" y="-38100"/>
                <a:chExt cx="1636303" cy="114145"/>
              </a:xfrm>
            </p:grpSpPr>
            <p:sp>
              <p:nvSpPr>
                <p:cNvPr id="7" name="Freeform 7">
                  <a:extLst>
                    <a:ext uri="{FF2B5EF4-FFF2-40B4-BE49-F238E27FC236}">
                      <a16:creationId xmlns:a16="http://schemas.microsoft.com/office/drawing/2014/main" id="{3C5ACEF9-E0C6-6C44-CAEC-C3F8AC43712E}"/>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latin typeface="Poppins" panose="00000500000000000000" pitchFamily="2" charset="0"/>
                    <a:cs typeface="Poppins" panose="00000500000000000000" pitchFamily="2" charset="0"/>
                  </a:endParaRPr>
                </a:p>
              </p:txBody>
            </p:sp>
            <p:sp>
              <p:nvSpPr>
                <p:cNvPr id="8" name="TextBox 8">
                  <a:extLst>
                    <a:ext uri="{FF2B5EF4-FFF2-40B4-BE49-F238E27FC236}">
                      <a16:creationId xmlns:a16="http://schemas.microsoft.com/office/drawing/2014/main" id="{A66D7829-001D-9454-460C-F73062EFA37B}"/>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latin typeface="Poppins" panose="00000500000000000000" pitchFamily="2" charset="0"/>
                    <a:cs typeface="Poppins" panose="00000500000000000000" pitchFamily="2" charset="0"/>
                  </a:endParaRPr>
                </a:p>
              </p:txBody>
            </p:sp>
          </p:grpSp>
          <p:sp>
            <p:nvSpPr>
              <p:cNvPr id="6" name="Freeform 17">
                <a:extLst>
                  <a:ext uri="{FF2B5EF4-FFF2-40B4-BE49-F238E27FC236}">
                    <a16:creationId xmlns:a16="http://schemas.microsoft.com/office/drawing/2014/main" id="{6EA14286-A7B2-4591-4CDC-F44468FF1B35}"/>
                  </a:ext>
                </a:extLst>
              </p:cNvPr>
              <p:cNvSpPr/>
              <p:nvPr/>
            </p:nvSpPr>
            <p:spPr>
              <a:xfrm rot="19847341">
                <a:off x="12699788" y="-3060987"/>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endParaRPr>
              </a:p>
            </p:txBody>
          </p:sp>
        </p:grpSp>
        <p:sp>
          <p:nvSpPr>
            <p:cNvPr id="10" name="object 3">
              <a:extLst>
                <a:ext uri="{FF2B5EF4-FFF2-40B4-BE49-F238E27FC236}">
                  <a16:creationId xmlns:a16="http://schemas.microsoft.com/office/drawing/2014/main" id="{FBBF0985-55D0-FBBE-041C-12D7BDA47571}"/>
                </a:ext>
              </a:extLst>
            </p:cNvPr>
            <p:cNvSpPr txBox="1">
              <a:spLocks/>
            </p:cNvSpPr>
            <p:nvPr/>
          </p:nvSpPr>
          <p:spPr>
            <a:xfrm>
              <a:off x="557934" y="659003"/>
              <a:ext cx="14803986" cy="787716"/>
            </a:xfrm>
            <a:prstGeom prst="rect">
              <a:avLst/>
            </a:prstGeom>
          </p:spPr>
          <p:txBody>
            <a:bodyPr vert="horz" wrap="square" lIns="0" tIns="101918" rIns="0" bIns="0" rtlCol="0">
              <a:spAutoFit/>
            </a:bodyPr>
            <a:lstStyle>
              <a:lvl1pPr>
                <a:defRPr sz="4800" b="0" i="0">
                  <a:solidFill>
                    <a:schemeClr val="tx1"/>
                  </a:solidFill>
                  <a:latin typeface="Arial MT"/>
                  <a:ea typeface="+mj-ea"/>
                  <a:cs typeface="Arial MT"/>
                </a:defRPr>
              </a:lvl1pPr>
            </a:lstStyle>
            <a:p>
              <a:pPr marL="19050" marR="7620">
                <a:lnSpc>
                  <a:spcPts val="5190"/>
                </a:lnSpc>
                <a:spcBef>
                  <a:spcPts val="803"/>
                </a:spcBef>
              </a:pPr>
              <a:r>
                <a:rPr lang="en-US" b="1" kern="0">
                  <a:solidFill>
                    <a:schemeClr val="bg1"/>
                  </a:solidFill>
                  <a:latin typeface="Poppins" panose="00000500000000000000" pitchFamily="2" charset="0"/>
                  <a:cs typeface="Poppins" panose="00000500000000000000" pitchFamily="2" charset="0"/>
                </a:rPr>
                <a:t>Machine Learning </a:t>
              </a:r>
              <a:r>
                <a:rPr lang="en-US" kern="0">
                  <a:solidFill>
                    <a:schemeClr val="bg1"/>
                  </a:solidFill>
                  <a:latin typeface="Poppins" panose="00000500000000000000" pitchFamily="2" charset="0"/>
                  <a:cs typeface="Poppins" panose="00000500000000000000" pitchFamily="2" charset="0"/>
                </a:rPr>
                <a:t>– Lasso Coefficients Analysis</a:t>
              </a:r>
              <a:endParaRPr lang="en-US" kern="0" spc="-15">
                <a:solidFill>
                  <a:schemeClr val="bg1"/>
                </a:solidFill>
                <a:latin typeface="Poppins" panose="00000500000000000000" pitchFamily="2" charset="0"/>
                <a:cs typeface="Poppins" panose="00000500000000000000" pitchFamily="2" charset="0"/>
              </a:endParaRPr>
            </a:p>
          </p:txBody>
        </p:sp>
      </p:grpSp>
      <p:pic>
        <p:nvPicPr>
          <p:cNvPr id="11" name="Picture 10" descr="A graph with a bar chart&#10;&#10;Description automatically generated">
            <a:extLst>
              <a:ext uri="{FF2B5EF4-FFF2-40B4-BE49-F238E27FC236}">
                <a16:creationId xmlns:a16="http://schemas.microsoft.com/office/drawing/2014/main" id="{CAE956D7-A274-C928-9F6F-7DD80BC0EF07}"/>
              </a:ext>
            </a:extLst>
          </p:cNvPr>
          <p:cNvPicPr>
            <a:picLocks noChangeAspect="1"/>
          </p:cNvPicPr>
          <p:nvPr/>
        </p:nvPicPr>
        <p:blipFill>
          <a:blip r:embed="rId4"/>
          <a:stretch>
            <a:fillRect/>
          </a:stretch>
        </p:blipFill>
        <p:spPr>
          <a:xfrm>
            <a:off x="250780" y="3837859"/>
            <a:ext cx="8893218" cy="3904513"/>
          </a:xfrm>
          <a:prstGeom prst="rect">
            <a:avLst/>
          </a:prstGeom>
          <a:ln>
            <a:noFill/>
          </a:ln>
        </p:spPr>
      </p:pic>
      <p:sp>
        <p:nvSpPr>
          <p:cNvPr id="3" name="object 31">
            <a:extLst>
              <a:ext uri="{FF2B5EF4-FFF2-40B4-BE49-F238E27FC236}">
                <a16:creationId xmlns:a16="http://schemas.microsoft.com/office/drawing/2014/main" id="{B6D8C011-053A-3969-DB70-3FD472CBA9BC}"/>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Marcus Vos</a:t>
            </a:r>
            <a:endParaRPr lang="en-US"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861713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676F6-1280-063E-4C22-068BF2095AC8}"/>
            </a:ext>
          </a:extLst>
        </p:cNvPr>
        <p:cNvGrpSpPr/>
        <p:nvPr/>
      </p:nvGrpSpPr>
      <p:grpSpPr>
        <a:xfrm>
          <a:off x="0" y="0"/>
          <a:ext cx="0" cy="0"/>
          <a:chOff x="0" y="0"/>
          <a:chExt cx="0" cy="0"/>
        </a:xfrm>
      </p:grpSpPr>
      <p:grpSp>
        <p:nvGrpSpPr>
          <p:cNvPr id="13" name="组合 12">
            <a:extLst>
              <a:ext uri="{FF2B5EF4-FFF2-40B4-BE49-F238E27FC236}">
                <a16:creationId xmlns:a16="http://schemas.microsoft.com/office/drawing/2014/main" id="{4C8F8FE7-7CF5-CAF0-D363-BE4018AD0732}"/>
              </a:ext>
            </a:extLst>
          </p:cNvPr>
          <p:cNvGrpSpPr/>
          <p:nvPr/>
        </p:nvGrpSpPr>
        <p:grpSpPr>
          <a:xfrm>
            <a:off x="793555" y="1826466"/>
            <a:ext cx="9262054" cy="389530"/>
            <a:chOff x="668548" y="1713441"/>
            <a:chExt cx="8767005" cy="389530"/>
          </a:xfrm>
        </p:grpSpPr>
        <p:sp>
          <p:nvSpPr>
            <p:cNvPr id="84" name="object 19">
              <a:extLst>
                <a:ext uri="{FF2B5EF4-FFF2-40B4-BE49-F238E27FC236}">
                  <a16:creationId xmlns:a16="http://schemas.microsoft.com/office/drawing/2014/main" id="{9CB76180-81BD-108B-7FC4-B94509AA302C}"/>
                </a:ext>
              </a:extLst>
            </p:cNvPr>
            <p:cNvSpPr/>
            <p:nvPr/>
          </p:nvSpPr>
          <p:spPr>
            <a:xfrm>
              <a:off x="6555553"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87" name="object 22">
              <a:extLst>
                <a:ext uri="{FF2B5EF4-FFF2-40B4-BE49-F238E27FC236}">
                  <a16:creationId xmlns:a16="http://schemas.microsoft.com/office/drawing/2014/main" id="{8326BFE6-57ED-D309-FFED-8B0C28EF6C36}"/>
                </a:ext>
              </a:extLst>
            </p:cNvPr>
            <p:cNvSpPr txBox="1"/>
            <p:nvPr/>
          </p:nvSpPr>
          <p:spPr>
            <a:xfrm>
              <a:off x="3487855" y="1713441"/>
              <a:ext cx="3128391"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071C42"/>
                  </a:solidFill>
                  <a:effectLst/>
                  <a:uLnTx/>
                  <a:uFillTx/>
                  <a:latin typeface="Poppins" panose="00000500000000000000" pitchFamily="2" charset="0"/>
                  <a:cs typeface="Poppins" panose="00000500000000000000" pitchFamily="2" charset="0"/>
                </a:rPr>
                <a:t>Model Overview</a:t>
              </a:r>
              <a:endParaRPr kumimoji="0" sz="2400" b="0" i="0" u="none" strike="noStrike" kern="1200" cap="none" spc="0" normalizeH="0" baseline="30303" noProof="0">
                <a:ln>
                  <a:noFill/>
                </a:ln>
                <a:solidFill>
                  <a:srgbClr val="071C42"/>
                </a:solidFill>
                <a:effectLst/>
                <a:uLnTx/>
                <a:uFillTx/>
                <a:latin typeface="Poppins" panose="00000500000000000000" pitchFamily="2" charset="0"/>
                <a:cs typeface="Poppins" panose="00000500000000000000" pitchFamily="2" charset="0"/>
              </a:endParaRPr>
            </a:p>
          </p:txBody>
        </p:sp>
        <p:sp>
          <p:nvSpPr>
            <p:cNvPr id="93" name="object 19">
              <a:extLst>
                <a:ext uri="{FF2B5EF4-FFF2-40B4-BE49-F238E27FC236}">
                  <a16:creationId xmlns:a16="http://schemas.microsoft.com/office/drawing/2014/main" id="{CCC4E03F-E7E4-8324-C7D8-F97EECB240ED}"/>
                </a:ext>
              </a:extLst>
            </p:cNvPr>
            <p:cNvSpPr/>
            <p:nvPr/>
          </p:nvSpPr>
          <p:spPr>
            <a:xfrm>
              <a:off x="668548"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pSp>
        <p:nvGrpSpPr>
          <p:cNvPr id="15" name="组合 14">
            <a:extLst>
              <a:ext uri="{FF2B5EF4-FFF2-40B4-BE49-F238E27FC236}">
                <a16:creationId xmlns:a16="http://schemas.microsoft.com/office/drawing/2014/main" id="{70FED795-AE4D-E983-990C-8D4DAFE1BBAB}"/>
              </a:ext>
            </a:extLst>
          </p:cNvPr>
          <p:cNvGrpSpPr/>
          <p:nvPr/>
        </p:nvGrpSpPr>
        <p:grpSpPr>
          <a:xfrm>
            <a:off x="793552" y="4312896"/>
            <a:ext cx="9262054" cy="389530"/>
            <a:chOff x="960664" y="5506677"/>
            <a:chExt cx="8732177" cy="389530"/>
          </a:xfrm>
        </p:grpSpPr>
        <p:sp>
          <p:nvSpPr>
            <p:cNvPr id="121" name="object 19">
              <a:extLst>
                <a:ext uri="{FF2B5EF4-FFF2-40B4-BE49-F238E27FC236}">
                  <a16:creationId xmlns:a16="http://schemas.microsoft.com/office/drawing/2014/main" id="{072AAF71-6AE2-83C1-54D0-19B191E37616}"/>
                </a:ext>
              </a:extLst>
            </p:cNvPr>
            <p:cNvSpPr/>
            <p:nvPr/>
          </p:nvSpPr>
          <p:spPr>
            <a:xfrm>
              <a:off x="6970403" y="5712983"/>
              <a:ext cx="2722438"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122" name="object 22">
              <a:extLst>
                <a:ext uri="{FF2B5EF4-FFF2-40B4-BE49-F238E27FC236}">
                  <a16:creationId xmlns:a16="http://schemas.microsoft.com/office/drawing/2014/main" id="{A01F2231-2526-8A46-51B4-B34647FC193F}"/>
                </a:ext>
              </a:extLst>
            </p:cNvPr>
            <p:cNvSpPr txBox="1"/>
            <p:nvPr/>
          </p:nvSpPr>
          <p:spPr>
            <a:xfrm>
              <a:off x="3154157" y="5506677"/>
              <a:ext cx="4345190"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449A9D"/>
                  </a:solidFill>
                  <a:effectLst/>
                  <a:uLnTx/>
                  <a:uFillTx/>
                  <a:latin typeface="Poppins" panose="00000500000000000000" pitchFamily="2" charset="0"/>
                  <a:cs typeface="Poppins" panose="00000500000000000000" pitchFamily="2" charset="0"/>
                </a:rPr>
                <a:t>Results and Analysis</a:t>
              </a:r>
              <a:endParaRPr kumimoji="0" sz="2400" b="0" i="0" u="none" strike="noStrike" kern="1200" cap="none" spc="0" normalizeH="0" baseline="30303" noProof="0">
                <a:ln>
                  <a:noFill/>
                </a:ln>
                <a:solidFill>
                  <a:srgbClr val="449A9D"/>
                </a:solidFill>
                <a:effectLst/>
                <a:uLnTx/>
                <a:uFillTx/>
                <a:latin typeface="Poppins" panose="00000500000000000000" pitchFamily="2" charset="0"/>
                <a:cs typeface="Poppins" panose="00000500000000000000" pitchFamily="2" charset="0"/>
              </a:endParaRPr>
            </a:p>
          </p:txBody>
        </p:sp>
        <p:sp>
          <p:nvSpPr>
            <p:cNvPr id="125" name="object 19">
              <a:extLst>
                <a:ext uri="{FF2B5EF4-FFF2-40B4-BE49-F238E27FC236}">
                  <a16:creationId xmlns:a16="http://schemas.microsoft.com/office/drawing/2014/main" id="{F6C7AF04-1A3E-C6A2-985E-B677EB3A2E9B}"/>
                </a:ext>
              </a:extLst>
            </p:cNvPr>
            <p:cNvSpPr/>
            <p:nvPr/>
          </p:nvSpPr>
          <p:spPr>
            <a:xfrm>
              <a:off x="960664" y="5712983"/>
              <a:ext cx="2722438"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aphicFrame>
        <p:nvGraphicFramePr>
          <p:cNvPr id="14" name="表格 13">
            <a:extLst>
              <a:ext uri="{FF2B5EF4-FFF2-40B4-BE49-F238E27FC236}">
                <a16:creationId xmlns:a16="http://schemas.microsoft.com/office/drawing/2014/main" id="{1D4C21D0-2906-6AB0-26FE-ED59B00F03FE}"/>
              </a:ext>
            </a:extLst>
          </p:cNvPr>
          <p:cNvGraphicFramePr>
            <a:graphicFrameLocks noGrp="1"/>
          </p:cNvGraphicFramePr>
          <p:nvPr>
            <p:extLst>
              <p:ext uri="{D42A27DB-BD31-4B8C-83A1-F6EECF244321}">
                <p14:modId xmlns:p14="http://schemas.microsoft.com/office/powerpoint/2010/main" val="570518847"/>
              </p:ext>
            </p:extLst>
          </p:nvPr>
        </p:nvGraphicFramePr>
        <p:xfrm>
          <a:off x="793554" y="5455377"/>
          <a:ext cx="9262052" cy="1804772"/>
        </p:xfrm>
        <a:graphic>
          <a:graphicData uri="http://schemas.openxmlformats.org/drawingml/2006/table">
            <a:tbl>
              <a:tblPr firstRow="1" firstCol="1" bandRow="1"/>
              <a:tblGrid>
                <a:gridCol w="2086232">
                  <a:extLst>
                    <a:ext uri="{9D8B030D-6E8A-4147-A177-3AD203B41FA5}">
                      <a16:colId xmlns:a16="http://schemas.microsoft.com/office/drawing/2014/main" val="2556201711"/>
                    </a:ext>
                  </a:extLst>
                </a:gridCol>
                <a:gridCol w="1435164">
                  <a:extLst>
                    <a:ext uri="{9D8B030D-6E8A-4147-A177-3AD203B41FA5}">
                      <a16:colId xmlns:a16="http://schemas.microsoft.com/office/drawing/2014/main" val="3788462299"/>
                    </a:ext>
                  </a:extLst>
                </a:gridCol>
                <a:gridCol w="1435164">
                  <a:extLst>
                    <a:ext uri="{9D8B030D-6E8A-4147-A177-3AD203B41FA5}">
                      <a16:colId xmlns:a16="http://schemas.microsoft.com/office/drawing/2014/main" val="1941982291"/>
                    </a:ext>
                  </a:extLst>
                </a:gridCol>
                <a:gridCol w="1435164">
                  <a:extLst>
                    <a:ext uri="{9D8B030D-6E8A-4147-A177-3AD203B41FA5}">
                      <a16:colId xmlns:a16="http://schemas.microsoft.com/office/drawing/2014/main" val="693297699"/>
                    </a:ext>
                  </a:extLst>
                </a:gridCol>
                <a:gridCol w="1435164">
                  <a:extLst>
                    <a:ext uri="{9D8B030D-6E8A-4147-A177-3AD203B41FA5}">
                      <a16:colId xmlns:a16="http://schemas.microsoft.com/office/drawing/2014/main" val="3344134615"/>
                    </a:ext>
                  </a:extLst>
                </a:gridCol>
                <a:gridCol w="1435164">
                  <a:extLst>
                    <a:ext uri="{9D8B030D-6E8A-4147-A177-3AD203B41FA5}">
                      <a16:colId xmlns:a16="http://schemas.microsoft.com/office/drawing/2014/main" val="1192750313"/>
                    </a:ext>
                  </a:extLst>
                </a:gridCol>
              </a:tblGrid>
              <a:tr h="521056">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Model Name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Accuracy</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AUC</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Recall</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Precision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F1 Score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6275350"/>
                  </a:ext>
                </a:extLst>
              </a:tr>
              <a:tr h="521056">
                <a:tc>
                  <a:txBody>
                    <a:bodyPr/>
                    <a:lstStyle/>
                    <a:p>
                      <a:pPr algn="ctr">
                        <a:lnSpc>
                          <a:spcPct val="107000"/>
                        </a:lnSpc>
                        <a:spcAft>
                          <a:spcPts val="0"/>
                        </a:spcAft>
                      </a:pPr>
                      <a:r>
                        <a:rPr lang="en-US" sz="2000" b="1">
                          <a:solidFill>
                            <a:srgbClr val="000000"/>
                          </a:solidFill>
                          <a:effectLst/>
                          <a:latin typeface="Poppins" panose="00000500000000000000" pitchFamily="2" charset="0"/>
                          <a:ea typeface="等线" panose="02010600030101010101" pitchFamily="2" charset="-122"/>
                          <a:cs typeface="Poppins" panose="00000500000000000000" pitchFamily="2" charset="0"/>
                        </a:rPr>
                        <a:t>Top 10 Logistic Regression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0.8118</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0.8681</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449A9D"/>
                          </a:solidFill>
                          <a:effectLst/>
                          <a:latin typeface="Poppins" panose="00000500000000000000" pitchFamily="2" charset="0"/>
                          <a:ea typeface="Times New Roman" panose="02020603050405020304" pitchFamily="18" charset="0"/>
                          <a:cs typeface="Poppins" panose="00000500000000000000" pitchFamily="2" charset="0"/>
                        </a:rPr>
                        <a:t>0.8100</a:t>
                      </a:r>
                      <a:endParaRPr lang="en-US" sz="2000" b="1">
                        <a:solidFill>
                          <a:srgbClr val="449A9D"/>
                        </a:solidFill>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0.8129</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0.8113</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13688"/>
                  </a:ext>
                </a:extLst>
              </a:tr>
              <a:tr h="508949">
                <a:tc>
                  <a:txBody>
                    <a:bodyPr/>
                    <a:lstStyle/>
                    <a:p>
                      <a:pPr algn="ctr">
                        <a:lnSpc>
                          <a:spcPct val="107000"/>
                        </a:lnSpc>
                        <a:spcAft>
                          <a:spcPts val="0"/>
                        </a:spcAft>
                      </a:pPr>
                      <a:r>
                        <a:rPr lang="en-US" sz="2000" b="1">
                          <a:solidFill>
                            <a:srgbClr val="000000"/>
                          </a:solidFill>
                          <a:effectLst/>
                          <a:latin typeface="Poppins" panose="00000500000000000000" pitchFamily="2" charset="0"/>
                          <a:ea typeface="等线" panose="02010600030101010101" pitchFamily="2" charset="-122"/>
                          <a:cs typeface="Poppins" panose="00000500000000000000" pitchFamily="2" charset="0"/>
                        </a:rPr>
                        <a:t>Logistic Regression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0.8143</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0.8724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449A9D"/>
                          </a:solidFill>
                          <a:effectLst/>
                          <a:latin typeface="Poppins" panose="00000500000000000000" pitchFamily="2" charset="0"/>
                          <a:ea typeface="Times New Roman" panose="02020603050405020304" pitchFamily="18" charset="0"/>
                          <a:cs typeface="Poppins" panose="00000500000000000000" pitchFamily="2" charset="0"/>
                        </a:rPr>
                        <a:t>0.8118</a:t>
                      </a:r>
                      <a:endParaRPr lang="en-US" sz="2000" b="1">
                        <a:solidFill>
                          <a:srgbClr val="449A9D"/>
                        </a:solidFill>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0.8157</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0.8134</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320883"/>
                  </a:ext>
                </a:extLst>
              </a:tr>
            </a:tbl>
          </a:graphicData>
        </a:graphic>
      </p:graphicFrame>
      <p:sp>
        <p:nvSpPr>
          <p:cNvPr id="47" name="矩形 46">
            <a:extLst>
              <a:ext uri="{FF2B5EF4-FFF2-40B4-BE49-F238E27FC236}">
                <a16:creationId xmlns:a16="http://schemas.microsoft.com/office/drawing/2014/main" id="{BD1313C1-C876-129E-4676-1208EA11881C}"/>
              </a:ext>
            </a:extLst>
          </p:cNvPr>
          <p:cNvSpPr/>
          <p:nvPr/>
        </p:nvSpPr>
        <p:spPr>
          <a:xfrm>
            <a:off x="1389235" y="4832938"/>
            <a:ext cx="8070686" cy="37548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it-IT"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Top 10 Features Logistic Regression Model Performance Metrics</a:t>
            </a:r>
            <a:endParaRPr kumimoji="0" lang="en-US"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sp>
        <p:nvSpPr>
          <p:cNvPr id="17" name="矩形 16">
            <a:extLst>
              <a:ext uri="{FF2B5EF4-FFF2-40B4-BE49-F238E27FC236}">
                <a16:creationId xmlns:a16="http://schemas.microsoft.com/office/drawing/2014/main" id="{ED0B126F-B4C6-6D56-EBCD-791662477E28}"/>
              </a:ext>
            </a:extLst>
          </p:cNvPr>
          <p:cNvSpPr/>
          <p:nvPr/>
        </p:nvSpPr>
        <p:spPr>
          <a:xfrm>
            <a:off x="11035883" y="2371456"/>
            <a:ext cx="6224781" cy="666849"/>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Top 10 Features Logistic Regression Confusion Matrix and </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ROC Curve</a:t>
            </a:r>
            <a:endParaRPr kumimoji="0" lang="en-US"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grpSp>
        <p:nvGrpSpPr>
          <p:cNvPr id="50" name="组合 49">
            <a:extLst>
              <a:ext uri="{FF2B5EF4-FFF2-40B4-BE49-F238E27FC236}">
                <a16:creationId xmlns:a16="http://schemas.microsoft.com/office/drawing/2014/main" id="{288E5591-000E-D66D-D5F4-EDC91176B8F1}"/>
              </a:ext>
            </a:extLst>
          </p:cNvPr>
          <p:cNvGrpSpPr/>
          <p:nvPr/>
        </p:nvGrpSpPr>
        <p:grpSpPr>
          <a:xfrm>
            <a:off x="793554" y="2387283"/>
            <a:ext cx="9262055" cy="1768076"/>
            <a:chOff x="1502109" y="7670526"/>
            <a:chExt cx="9262055" cy="1768076"/>
          </a:xfrm>
        </p:grpSpPr>
        <p:sp>
          <p:nvSpPr>
            <p:cNvPr id="51" name="object 2">
              <a:extLst>
                <a:ext uri="{FF2B5EF4-FFF2-40B4-BE49-F238E27FC236}">
                  <a16:creationId xmlns:a16="http://schemas.microsoft.com/office/drawing/2014/main" id="{3CF8BE74-C376-A824-2D11-88B64C8C5729}"/>
                </a:ext>
              </a:extLst>
            </p:cNvPr>
            <p:cNvSpPr/>
            <p:nvPr/>
          </p:nvSpPr>
          <p:spPr>
            <a:xfrm>
              <a:off x="1781324" y="7824734"/>
              <a:ext cx="8982840" cy="1613868"/>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52" name="矩形 51">
              <a:extLst>
                <a:ext uri="{FF2B5EF4-FFF2-40B4-BE49-F238E27FC236}">
                  <a16:creationId xmlns:a16="http://schemas.microsoft.com/office/drawing/2014/main" id="{77C24183-3330-D4C3-26AF-A52F5351D6C2}"/>
                </a:ext>
              </a:extLst>
            </p:cNvPr>
            <p:cNvSpPr/>
            <p:nvPr/>
          </p:nvSpPr>
          <p:spPr>
            <a:xfrm>
              <a:off x="1502109" y="7670526"/>
              <a:ext cx="2887637" cy="338554"/>
            </a:xfrm>
            <a:prstGeom prst="rect">
              <a:avLst/>
            </a:prstGeom>
            <a:solidFill>
              <a:srgbClr val="071C42"/>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Logistic Regression</a:t>
              </a:r>
            </a:p>
          </p:txBody>
        </p:sp>
        <p:sp>
          <p:nvSpPr>
            <p:cNvPr id="53" name="矩形 52">
              <a:extLst>
                <a:ext uri="{FF2B5EF4-FFF2-40B4-BE49-F238E27FC236}">
                  <a16:creationId xmlns:a16="http://schemas.microsoft.com/office/drawing/2014/main" id="{730D6FBB-56D9-3E2E-6796-07A7ED50892A}"/>
                </a:ext>
              </a:extLst>
            </p:cNvPr>
            <p:cNvSpPr/>
            <p:nvPr/>
          </p:nvSpPr>
          <p:spPr>
            <a:xfrm>
              <a:off x="1975397" y="8266151"/>
              <a:ext cx="8594694" cy="923330"/>
            </a:xfrm>
            <a:prstGeom prst="rect">
              <a:avLst/>
            </a:prstGeom>
          </p:spPr>
          <p:txBody>
            <a:bodyPr wrap="square">
              <a:spAutoFit/>
            </a:bodyPr>
            <a:lstStyle/>
            <a:p>
              <a:pPr lvl="0" algn="just">
                <a:defRPr/>
              </a:pPr>
              <a:r>
                <a:rPr kumimoji="0" lang="en-US"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Our testing revealed that using only the top 10 features determined by the coefficients from the lasso regression model is sufficient to build a satisfactory regression model. </a:t>
              </a:r>
              <a:endParaRPr kumimoji="0" lang="en-US"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sp>
        <p:nvSpPr>
          <p:cNvPr id="30" name="object 4">
            <a:extLst>
              <a:ext uri="{FF2B5EF4-FFF2-40B4-BE49-F238E27FC236}">
                <a16:creationId xmlns:a16="http://schemas.microsoft.com/office/drawing/2014/main" id="{E089A063-C20C-1DB6-147C-E49B772408B0}"/>
              </a:ext>
            </a:extLst>
          </p:cNvPr>
          <p:cNvSpPr txBox="1"/>
          <p:nvPr/>
        </p:nvSpPr>
        <p:spPr>
          <a:xfrm>
            <a:off x="793554" y="7737296"/>
            <a:ext cx="16944004" cy="1589859"/>
          </a:xfrm>
          <a:prstGeom prst="rect">
            <a:avLst/>
          </a:prstGeom>
        </p:spPr>
        <p:txBody>
          <a:bodyPr vert="horz" wrap="square" lIns="0" tIns="20003" rIns="0" bIns="0" rtlCol="0">
            <a:spAutoFit/>
          </a:bodyPr>
          <a:lstStyle/>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Top 10 Logistic Regression model achieved similar performance metrics as the other logistic regression models.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By using the top 10 features , we can get similar model performance as compared to the original model which had 51 features.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Reducing the number of features to the top 9 causes the accuracy to drop to 0.72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This model with reduced feature requirements can be advantageous if data collection is costly. </a:t>
            </a:r>
          </a:p>
        </p:txBody>
      </p:sp>
      <p:grpSp>
        <p:nvGrpSpPr>
          <p:cNvPr id="16" name="组合 15">
            <a:extLst>
              <a:ext uri="{FF2B5EF4-FFF2-40B4-BE49-F238E27FC236}">
                <a16:creationId xmlns:a16="http://schemas.microsoft.com/office/drawing/2014/main" id="{3BB705B6-4754-33A9-6695-3A508437975D}"/>
              </a:ext>
            </a:extLst>
          </p:cNvPr>
          <p:cNvGrpSpPr/>
          <p:nvPr/>
        </p:nvGrpSpPr>
        <p:grpSpPr>
          <a:xfrm>
            <a:off x="-4" y="-3060987"/>
            <a:ext cx="18967545" cy="5093974"/>
            <a:chOff x="-4" y="-3060987"/>
            <a:chExt cx="18967545" cy="5093974"/>
          </a:xfrm>
        </p:grpSpPr>
        <p:grpSp>
          <p:nvGrpSpPr>
            <p:cNvPr id="2" name="组合 1">
              <a:extLst>
                <a:ext uri="{FF2B5EF4-FFF2-40B4-BE49-F238E27FC236}">
                  <a16:creationId xmlns:a16="http://schemas.microsoft.com/office/drawing/2014/main" id="{43A6FEA3-5464-D6FB-053D-4B39C29D91D6}"/>
                </a:ext>
              </a:extLst>
            </p:cNvPr>
            <p:cNvGrpSpPr/>
            <p:nvPr/>
          </p:nvGrpSpPr>
          <p:grpSpPr>
            <a:xfrm>
              <a:off x="-4" y="-3060987"/>
              <a:ext cx="18967545" cy="5093974"/>
              <a:chOff x="-4" y="-3060987"/>
              <a:chExt cx="18967545" cy="5093974"/>
            </a:xfrm>
          </p:grpSpPr>
          <p:sp>
            <p:nvSpPr>
              <p:cNvPr id="4" name="Freeform 3">
                <a:extLst>
                  <a:ext uri="{FF2B5EF4-FFF2-40B4-BE49-F238E27FC236}">
                    <a16:creationId xmlns:a16="http://schemas.microsoft.com/office/drawing/2014/main" id="{8B419E30-B17A-93CE-E3DF-2268FC36115E}"/>
                  </a:ext>
                </a:extLst>
              </p:cNvPr>
              <p:cNvSpPr/>
              <p:nvPr/>
            </p:nvSpPr>
            <p:spPr>
              <a:xfrm>
                <a:off x="-4" y="-53331"/>
                <a:ext cx="18288004" cy="1645584"/>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latin typeface="Poppins" panose="00000500000000000000" pitchFamily="2" charset="0"/>
                  <a:cs typeface="Poppins" panose="00000500000000000000" pitchFamily="2" charset="0"/>
                </a:endParaRPr>
              </a:p>
            </p:txBody>
          </p:sp>
          <p:grpSp>
            <p:nvGrpSpPr>
              <p:cNvPr id="5" name="Group 6">
                <a:extLst>
                  <a:ext uri="{FF2B5EF4-FFF2-40B4-BE49-F238E27FC236}">
                    <a16:creationId xmlns:a16="http://schemas.microsoft.com/office/drawing/2014/main" id="{BDF5A031-DF3A-356A-DC91-AD5A636D85A6}"/>
                  </a:ext>
                </a:extLst>
              </p:cNvPr>
              <p:cNvGrpSpPr/>
              <p:nvPr/>
            </p:nvGrpSpPr>
            <p:grpSpPr>
              <a:xfrm>
                <a:off x="0" y="-144661"/>
                <a:ext cx="6212838" cy="433394"/>
                <a:chOff x="0" y="-38100"/>
                <a:chExt cx="1636303" cy="114145"/>
              </a:xfrm>
            </p:grpSpPr>
            <p:sp>
              <p:nvSpPr>
                <p:cNvPr id="7" name="Freeform 7">
                  <a:extLst>
                    <a:ext uri="{FF2B5EF4-FFF2-40B4-BE49-F238E27FC236}">
                      <a16:creationId xmlns:a16="http://schemas.microsoft.com/office/drawing/2014/main" id="{97B36022-D667-F33C-706B-B964934D7C7E}"/>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latin typeface="Poppins" panose="00000500000000000000" pitchFamily="2" charset="0"/>
                    <a:cs typeface="Poppins" panose="00000500000000000000" pitchFamily="2" charset="0"/>
                  </a:endParaRPr>
                </a:p>
              </p:txBody>
            </p:sp>
            <p:sp>
              <p:nvSpPr>
                <p:cNvPr id="8" name="TextBox 8">
                  <a:extLst>
                    <a:ext uri="{FF2B5EF4-FFF2-40B4-BE49-F238E27FC236}">
                      <a16:creationId xmlns:a16="http://schemas.microsoft.com/office/drawing/2014/main" id="{7CF60A1D-513C-B402-CB0A-DF9A64B5A1E9}"/>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latin typeface="Poppins" panose="00000500000000000000" pitchFamily="2" charset="0"/>
                    <a:cs typeface="Poppins" panose="00000500000000000000" pitchFamily="2" charset="0"/>
                  </a:endParaRPr>
                </a:p>
              </p:txBody>
            </p:sp>
          </p:grpSp>
          <p:sp>
            <p:nvSpPr>
              <p:cNvPr id="6" name="Freeform 17">
                <a:extLst>
                  <a:ext uri="{FF2B5EF4-FFF2-40B4-BE49-F238E27FC236}">
                    <a16:creationId xmlns:a16="http://schemas.microsoft.com/office/drawing/2014/main" id="{805DE466-3E5E-BC2F-FBD8-7E1F1B1BE967}"/>
                  </a:ext>
                </a:extLst>
              </p:cNvPr>
              <p:cNvSpPr/>
              <p:nvPr/>
            </p:nvSpPr>
            <p:spPr>
              <a:xfrm rot="19847341">
                <a:off x="12699788" y="-3060987"/>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endParaRPr>
              </a:p>
            </p:txBody>
          </p:sp>
        </p:grpSp>
        <p:sp>
          <p:nvSpPr>
            <p:cNvPr id="10" name="object 3">
              <a:extLst>
                <a:ext uri="{FF2B5EF4-FFF2-40B4-BE49-F238E27FC236}">
                  <a16:creationId xmlns:a16="http://schemas.microsoft.com/office/drawing/2014/main" id="{C99B2B37-9DAE-B828-A754-B0236E60EA0D}"/>
                </a:ext>
              </a:extLst>
            </p:cNvPr>
            <p:cNvSpPr txBox="1">
              <a:spLocks/>
            </p:cNvSpPr>
            <p:nvPr/>
          </p:nvSpPr>
          <p:spPr>
            <a:xfrm>
              <a:off x="557934" y="659003"/>
              <a:ext cx="17407040" cy="787716"/>
            </a:xfrm>
            <a:prstGeom prst="rect">
              <a:avLst/>
            </a:prstGeom>
          </p:spPr>
          <p:txBody>
            <a:bodyPr vert="horz" wrap="square" lIns="0" tIns="101918" rIns="0" bIns="0" rtlCol="0">
              <a:spAutoFit/>
            </a:bodyPr>
            <a:lstStyle>
              <a:lvl1pPr>
                <a:defRPr sz="4800" b="0" i="0">
                  <a:solidFill>
                    <a:schemeClr val="tx1"/>
                  </a:solidFill>
                  <a:latin typeface="Arial MT"/>
                  <a:ea typeface="+mj-ea"/>
                  <a:cs typeface="Arial MT"/>
                </a:defRPr>
              </a:lvl1pPr>
            </a:lstStyle>
            <a:p>
              <a:pPr marL="19050" marR="7620">
                <a:lnSpc>
                  <a:spcPts val="5190"/>
                </a:lnSpc>
                <a:spcBef>
                  <a:spcPts val="803"/>
                </a:spcBef>
              </a:pPr>
              <a:r>
                <a:rPr lang="en-US" b="1" kern="0">
                  <a:solidFill>
                    <a:schemeClr val="bg1"/>
                  </a:solidFill>
                  <a:latin typeface="Poppins" panose="00000500000000000000" pitchFamily="2" charset="0"/>
                  <a:cs typeface="Poppins" panose="00000500000000000000" pitchFamily="2" charset="0"/>
                </a:rPr>
                <a:t>Machine Learning </a:t>
              </a:r>
              <a:r>
                <a:rPr lang="en-US" kern="0">
                  <a:solidFill>
                    <a:schemeClr val="bg1"/>
                  </a:solidFill>
                  <a:latin typeface="Poppins" panose="00000500000000000000" pitchFamily="2" charset="0"/>
                  <a:cs typeface="Poppins" panose="00000500000000000000" pitchFamily="2" charset="0"/>
                </a:rPr>
                <a:t>– Top 10 Features Logistic Regression</a:t>
              </a:r>
              <a:endParaRPr lang="en-US" kern="0" spc="-15">
                <a:solidFill>
                  <a:schemeClr val="bg1"/>
                </a:solidFill>
                <a:latin typeface="Poppins" panose="00000500000000000000" pitchFamily="2" charset="0"/>
                <a:cs typeface="Poppins" panose="00000500000000000000" pitchFamily="2" charset="0"/>
              </a:endParaRPr>
            </a:p>
          </p:txBody>
        </p:sp>
      </p:grpSp>
      <p:pic>
        <p:nvPicPr>
          <p:cNvPr id="11" name="Picture 10" descr="A graph with numbers and a few squares&#10;&#10;Description automatically generated with medium confidence">
            <a:extLst>
              <a:ext uri="{FF2B5EF4-FFF2-40B4-BE49-F238E27FC236}">
                <a16:creationId xmlns:a16="http://schemas.microsoft.com/office/drawing/2014/main" id="{E29AC00D-A636-AF2E-6126-E25E64DA69D9}"/>
              </a:ext>
            </a:extLst>
          </p:cNvPr>
          <p:cNvPicPr>
            <a:picLocks noChangeAspect="1"/>
          </p:cNvPicPr>
          <p:nvPr/>
        </p:nvPicPr>
        <p:blipFill>
          <a:blip r:embed="rId4"/>
          <a:stretch>
            <a:fillRect/>
          </a:stretch>
        </p:blipFill>
        <p:spPr>
          <a:xfrm>
            <a:off x="10452081" y="3422391"/>
            <a:ext cx="3696193" cy="3657600"/>
          </a:xfrm>
          <a:prstGeom prst="rect">
            <a:avLst/>
          </a:prstGeom>
        </p:spPr>
      </p:pic>
      <p:pic>
        <p:nvPicPr>
          <p:cNvPr id="12" name="Picture 11" descr="A graph of a curve&#10;&#10;Description automatically generated">
            <a:extLst>
              <a:ext uri="{FF2B5EF4-FFF2-40B4-BE49-F238E27FC236}">
                <a16:creationId xmlns:a16="http://schemas.microsoft.com/office/drawing/2014/main" id="{43B10C88-FFAC-E66C-0CD1-93D49432AAA7}"/>
              </a:ext>
            </a:extLst>
          </p:cNvPr>
          <p:cNvPicPr>
            <a:picLocks noChangeAspect="1"/>
          </p:cNvPicPr>
          <p:nvPr/>
        </p:nvPicPr>
        <p:blipFill>
          <a:blip r:embed="rId5"/>
          <a:stretch>
            <a:fillRect/>
          </a:stretch>
        </p:blipFill>
        <p:spPr>
          <a:xfrm>
            <a:off x="14170672" y="3345390"/>
            <a:ext cx="3566886" cy="3657600"/>
          </a:xfrm>
          <a:prstGeom prst="rect">
            <a:avLst/>
          </a:prstGeom>
        </p:spPr>
      </p:pic>
      <p:sp>
        <p:nvSpPr>
          <p:cNvPr id="3" name="object 31">
            <a:extLst>
              <a:ext uri="{FF2B5EF4-FFF2-40B4-BE49-F238E27FC236}">
                <a16:creationId xmlns:a16="http://schemas.microsoft.com/office/drawing/2014/main" id="{58BD2EAE-4639-D6A9-58C0-316E02D2417A}"/>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Marcus Vos</a:t>
            </a:r>
            <a:endParaRPr lang="en-US"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98049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FAEFF33C-DEEC-49F1-9CEA-B2F636485B45}"/>
              </a:ext>
            </a:extLst>
          </p:cNvPr>
          <p:cNvGrpSpPr/>
          <p:nvPr/>
        </p:nvGrpSpPr>
        <p:grpSpPr>
          <a:xfrm>
            <a:off x="793555" y="2100786"/>
            <a:ext cx="9262054" cy="389530"/>
            <a:chOff x="668548" y="1713441"/>
            <a:chExt cx="8767005" cy="389530"/>
          </a:xfrm>
        </p:grpSpPr>
        <p:sp>
          <p:nvSpPr>
            <p:cNvPr id="84" name="object 19">
              <a:extLst>
                <a:ext uri="{FF2B5EF4-FFF2-40B4-BE49-F238E27FC236}">
                  <a16:creationId xmlns:a16="http://schemas.microsoft.com/office/drawing/2014/main" id="{BBCFE12A-8F1B-4934-BE12-8215F10F6B86}"/>
                </a:ext>
              </a:extLst>
            </p:cNvPr>
            <p:cNvSpPr/>
            <p:nvPr/>
          </p:nvSpPr>
          <p:spPr>
            <a:xfrm>
              <a:off x="6555553"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87" name="object 22">
              <a:extLst>
                <a:ext uri="{FF2B5EF4-FFF2-40B4-BE49-F238E27FC236}">
                  <a16:creationId xmlns:a16="http://schemas.microsoft.com/office/drawing/2014/main" id="{FDC60897-82F4-4303-B36C-22EF509EA919}"/>
                </a:ext>
              </a:extLst>
            </p:cNvPr>
            <p:cNvSpPr txBox="1"/>
            <p:nvPr/>
          </p:nvSpPr>
          <p:spPr>
            <a:xfrm>
              <a:off x="3487855" y="1713441"/>
              <a:ext cx="3128391"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071C42"/>
                  </a:solidFill>
                  <a:effectLst/>
                  <a:uLnTx/>
                  <a:uFillTx/>
                  <a:latin typeface="Poppins" panose="00000500000000000000" pitchFamily="2" charset="0"/>
                  <a:cs typeface="Poppins" panose="00000500000000000000" pitchFamily="2" charset="0"/>
                </a:rPr>
                <a:t>Model Overview</a:t>
              </a:r>
              <a:endParaRPr kumimoji="0" sz="2400" b="0" i="0" u="none" strike="noStrike" kern="1200" cap="none" spc="0" normalizeH="0" baseline="30303" noProof="0">
                <a:ln>
                  <a:noFill/>
                </a:ln>
                <a:solidFill>
                  <a:srgbClr val="071C42"/>
                </a:solidFill>
                <a:effectLst/>
                <a:uLnTx/>
                <a:uFillTx/>
                <a:latin typeface="Poppins" panose="00000500000000000000" pitchFamily="2" charset="0"/>
                <a:cs typeface="Poppins" panose="00000500000000000000" pitchFamily="2" charset="0"/>
              </a:endParaRPr>
            </a:p>
          </p:txBody>
        </p:sp>
        <p:sp>
          <p:nvSpPr>
            <p:cNvPr id="93" name="object 19">
              <a:extLst>
                <a:ext uri="{FF2B5EF4-FFF2-40B4-BE49-F238E27FC236}">
                  <a16:creationId xmlns:a16="http://schemas.microsoft.com/office/drawing/2014/main" id="{0DB39198-C697-483B-A813-65BE00D81E04}"/>
                </a:ext>
              </a:extLst>
            </p:cNvPr>
            <p:cNvSpPr/>
            <p:nvPr/>
          </p:nvSpPr>
          <p:spPr>
            <a:xfrm>
              <a:off x="668548"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pSp>
        <p:nvGrpSpPr>
          <p:cNvPr id="15" name="组合 14">
            <a:extLst>
              <a:ext uri="{FF2B5EF4-FFF2-40B4-BE49-F238E27FC236}">
                <a16:creationId xmlns:a16="http://schemas.microsoft.com/office/drawing/2014/main" id="{DAEA0938-476F-489D-9F21-06A09CF3EEE8}"/>
              </a:ext>
            </a:extLst>
          </p:cNvPr>
          <p:cNvGrpSpPr/>
          <p:nvPr/>
        </p:nvGrpSpPr>
        <p:grpSpPr>
          <a:xfrm>
            <a:off x="793555" y="4916437"/>
            <a:ext cx="9262054" cy="389530"/>
            <a:chOff x="960664" y="5506677"/>
            <a:chExt cx="8732177" cy="389530"/>
          </a:xfrm>
        </p:grpSpPr>
        <p:sp>
          <p:nvSpPr>
            <p:cNvPr id="121" name="object 19">
              <a:extLst>
                <a:ext uri="{FF2B5EF4-FFF2-40B4-BE49-F238E27FC236}">
                  <a16:creationId xmlns:a16="http://schemas.microsoft.com/office/drawing/2014/main" id="{E6629CED-D1D5-47E6-BC20-2F0EDF63EA62}"/>
                </a:ext>
              </a:extLst>
            </p:cNvPr>
            <p:cNvSpPr/>
            <p:nvPr/>
          </p:nvSpPr>
          <p:spPr>
            <a:xfrm>
              <a:off x="6970403" y="5712983"/>
              <a:ext cx="2722438"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122" name="object 22">
              <a:extLst>
                <a:ext uri="{FF2B5EF4-FFF2-40B4-BE49-F238E27FC236}">
                  <a16:creationId xmlns:a16="http://schemas.microsoft.com/office/drawing/2014/main" id="{093B6862-663A-40D9-A7CD-2CF97B412DE2}"/>
                </a:ext>
              </a:extLst>
            </p:cNvPr>
            <p:cNvSpPr txBox="1"/>
            <p:nvPr/>
          </p:nvSpPr>
          <p:spPr>
            <a:xfrm>
              <a:off x="3154157" y="5506677"/>
              <a:ext cx="4345190"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449A9D"/>
                  </a:solidFill>
                  <a:effectLst/>
                  <a:uLnTx/>
                  <a:uFillTx/>
                  <a:latin typeface="Poppins" panose="00000500000000000000" pitchFamily="2" charset="0"/>
                  <a:cs typeface="Poppins" panose="00000500000000000000" pitchFamily="2" charset="0"/>
                </a:rPr>
                <a:t>Results and Analysis</a:t>
              </a:r>
              <a:endParaRPr kumimoji="0" sz="2400" b="0" i="0" u="none" strike="noStrike" kern="1200" cap="none" spc="0" normalizeH="0" baseline="30303" noProof="0">
                <a:ln>
                  <a:noFill/>
                </a:ln>
                <a:solidFill>
                  <a:srgbClr val="449A9D"/>
                </a:solidFill>
                <a:effectLst/>
                <a:uLnTx/>
                <a:uFillTx/>
                <a:latin typeface="Poppins" panose="00000500000000000000" pitchFamily="2" charset="0"/>
                <a:cs typeface="Poppins" panose="00000500000000000000" pitchFamily="2" charset="0"/>
              </a:endParaRPr>
            </a:p>
          </p:txBody>
        </p:sp>
        <p:sp>
          <p:nvSpPr>
            <p:cNvPr id="125" name="object 19">
              <a:extLst>
                <a:ext uri="{FF2B5EF4-FFF2-40B4-BE49-F238E27FC236}">
                  <a16:creationId xmlns:a16="http://schemas.microsoft.com/office/drawing/2014/main" id="{AA0BA50F-1A2A-4594-925D-50FCA70BA7BC}"/>
                </a:ext>
              </a:extLst>
            </p:cNvPr>
            <p:cNvSpPr/>
            <p:nvPr/>
          </p:nvSpPr>
          <p:spPr>
            <a:xfrm>
              <a:off x="960664" y="5712983"/>
              <a:ext cx="2722438"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aphicFrame>
        <p:nvGraphicFramePr>
          <p:cNvPr id="14" name="表格 13">
            <a:extLst>
              <a:ext uri="{FF2B5EF4-FFF2-40B4-BE49-F238E27FC236}">
                <a16:creationId xmlns:a16="http://schemas.microsoft.com/office/drawing/2014/main" id="{4D1ACBCA-14A1-4593-BDC4-72E168689B4F}"/>
              </a:ext>
            </a:extLst>
          </p:cNvPr>
          <p:cNvGraphicFramePr>
            <a:graphicFrameLocks noGrp="1"/>
          </p:cNvGraphicFramePr>
          <p:nvPr>
            <p:extLst>
              <p:ext uri="{D42A27DB-BD31-4B8C-83A1-F6EECF244321}">
                <p14:modId xmlns:p14="http://schemas.microsoft.com/office/powerpoint/2010/main" val="2161777610"/>
              </p:ext>
            </p:extLst>
          </p:nvPr>
        </p:nvGraphicFramePr>
        <p:xfrm>
          <a:off x="793555" y="6016340"/>
          <a:ext cx="9262052" cy="1042112"/>
        </p:xfrm>
        <a:graphic>
          <a:graphicData uri="http://schemas.openxmlformats.org/drawingml/2006/table">
            <a:tbl>
              <a:tblPr firstRow="1" firstCol="1" bandRow="1"/>
              <a:tblGrid>
                <a:gridCol w="2086232">
                  <a:extLst>
                    <a:ext uri="{9D8B030D-6E8A-4147-A177-3AD203B41FA5}">
                      <a16:colId xmlns:a16="http://schemas.microsoft.com/office/drawing/2014/main" val="2556201711"/>
                    </a:ext>
                  </a:extLst>
                </a:gridCol>
                <a:gridCol w="1435164">
                  <a:extLst>
                    <a:ext uri="{9D8B030D-6E8A-4147-A177-3AD203B41FA5}">
                      <a16:colId xmlns:a16="http://schemas.microsoft.com/office/drawing/2014/main" val="3788462299"/>
                    </a:ext>
                  </a:extLst>
                </a:gridCol>
                <a:gridCol w="1435164">
                  <a:extLst>
                    <a:ext uri="{9D8B030D-6E8A-4147-A177-3AD203B41FA5}">
                      <a16:colId xmlns:a16="http://schemas.microsoft.com/office/drawing/2014/main" val="1941982291"/>
                    </a:ext>
                  </a:extLst>
                </a:gridCol>
                <a:gridCol w="1435164">
                  <a:extLst>
                    <a:ext uri="{9D8B030D-6E8A-4147-A177-3AD203B41FA5}">
                      <a16:colId xmlns:a16="http://schemas.microsoft.com/office/drawing/2014/main" val="693297699"/>
                    </a:ext>
                  </a:extLst>
                </a:gridCol>
                <a:gridCol w="1435164">
                  <a:extLst>
                    <a:ext uri="{9D8B030D-6E8A-4147-A177-3AD203B41FA5}">
                      <a16:colId xmlns:a16="http://schemas.microsoft.com/office/drawing/2014/main" val="3344134615"/>
                    </a:ext>
                  </a:extLst>
                </a:gridCol>
                <a:gridCol w="1435164">
                  <a:extLst>
                    <a:ext uri="{9D8B030D-6E8A-4147-A177-3AD203B41FA5}">
                      <a16:colId xmlns:a16="http://schemas.microsoft.com/office/drawing/2014/main" val="1192750313"/>
                    </a:ext>
                  </a:extLst>
                </a:gridCol>
              </a:tblGrid>
              <a:tr h="521056">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Model Name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Accuracy</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AUC</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Recall</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Precision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F1 Score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6275350"/>
                  </a:ext>
                </a:extLst>
              </a:tr>
              <a:tr h="521056">
                <a:tc>
                  <a:txBody>
                    <a:bodyPr/>
                    <a:lstStyle/>
                    <a:p>
                      <a:pPr algn="ctr">
                        <a:lnSpc>
                          <a:spcPct val="107000"/>
                        </a:lnSpc>
                        <a:spcAft>
                          <a:spcPts val="0"/>
                        </a:spcAft>
                      </a:pPr>
                      <a:r>
                        <a:rPr lang="en-US" sz="2000" b="1">
                          <a:solidFill>
                            <a:srgbClr val="000000"/>
                          </a:solidFill>
                          <a:effectLst/>
                          <a:latin typeface="Poppins" panose="00000500000000000000" pitchFamily="2" charset="0"/>
                          <a:ea typeface="等线" panose="02010600030101010101" pitchFamily="2" charset="-122"/>
                          <a:cs typeface="Poppins" panose="00000500000000000000" pitchFamily="2" charset="0"/>
                        </a:rPr>
                        <a:t>KNN Model</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0.8638</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0.9355</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449A9D"/>
                          </a:solidFill>
                          <a:effectLst/>
                          <a:latin typeface="Poppins" panose="00000500000000000000" pitchFamily="2" charset="0"/>
                          <a:ea typeface="Times New Roman" panose="02020603050405020304" pitchFamily="18" charset="0"/>
                          <a:cs typeface="Poppins" panose="00000500000000000000" pitchFamily="2" charset="0"/>
                        </a:rPr>
                        <a:t>0.9680</a:t>
                      </a:r>
                      <a:endParaRPr lang="en-US" sz="2000" b="1">
                        <a:solidFill>
                          <a:srgbClr val="449A9D"/>
                        </a:solidFill>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0.8010</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0.8766</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320883"/>
                  </a:ext>
                </a:extLst>
              </a:tr>
            </a:tbl>
          </a:graphicData>
        </a:graphic>
      </p:graphicFrame>
      <p:sp>
        <p:nvSpPr>
          <p:cNvPr id="47" name="矩形 46">
            <a:extLst>
              <a:ext uri="{FF2B5EF4-FFF2-40B4-BE49-F238E27FC236}">
                <a16:creationId xmlns:a16="http://schemas.microsoft.com/office/drawing/2014/main" id="{96962BBF-278F-4FBD-BFA7-F14D3CF15513}"/>
              </a:ext>
            </a:extLst>
          </p:cNvPr>
          <p:cNvSpPr/>
          <p:nvPr/>
        </p:nvSpPr>
        <p:spPr>
          <a:xfrm>
            <a:off x="2824592" y="5586117"/>
            <a:ext cx="5520406" cy="37138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it-IT"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KNN Model Performance Metrics</a:t>
            </a:r>
            <a:endParaRPr kumimoji="0" lang="en-US"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grpSp>
        <p:nvGrpSpPr>
          <p:cNvPr id="18" name="组合 17">
            <a:extLst>
              <a:ext uri="{FF2B5EF4-FFF2-40B4-BE49-F238E27FC236}">
                <a16:creationId xmlns:a16="http://schemas.microsoft.com/office/drawing/2014/main" id="{63F864CA-604D-4AC7-8DAB-9DBA14D64E10}"/>
              </a:ext>
            </a:extLst>
          </p:cNvPr>
          <p:cNvGrpSpPr/>
          <p:nvPr/>
        </p:nvGrpSpPr>
        <p:grpSpPr>
          <a:xfrm>
            <a:off x="10514655" y="5427680"/>
            <a:ext cx="7108666" cy="4118062"/>
            <a:chOff x="10435136" y="2937410"/>
            <a:chExt cx="7108666" cy="4118062"/>
          </a:xfrm>
        </p:grpSpPr>
        <p:pic>
          <p:nvPicPr>
            <p:cNvPr id="46" name="图片 45">
              <a:extLst>
                <a:ext uri="{FF2B5EF4-FFF2-40B4-BE49-F238E27FC236}">
                  <a16:creationId xmlns:a16="http://schemas.microsoft.com/office/drawing/2014/main" id="{1BC0329D-1758-4F2C-8978-82253F01F090}"/>
                </a:ext>
              </a:extLst>
            </p:cNvPr>
            <p:cNvPicPr/>
            <p:nvPr/>
          </p:nvPicPr>
          <p:blipFill>
            <a:blip r:embed="rId2"/>
            <a:stretch>
              <a:fillRect/>
            </a:stretch>
          </p:blipFill>
          <p:spPr>
            <a:xfrm>
              <a:off x="10435136" y="3547097"/>
              <a:ext cx="7108666" cy="3508375"/>
            </a:xfrm>
            <a:prstGeom prst="rect">
              <a:avLst/>
            </a:prstGeom>
          </p:spPr>
        </p:pic>
        <p:sp>
          <p:nvSpPr>
            <p:cNvPr id="17" name="矩形 16">
              <a:extLst>
                <a:ext uri="{FF2B5EF4-FFF2-40B4-BE49-F238E27FC236}">
                  <a16:creationId xmlns:a16="http://schemas.microsoft.com/office/drawing/2014/main" id="{32BCAFAD-4FC6-411F-AC30-1A6079BD2816}"/>
                </a:ext>
              </a:extLst>
            </p:cNvPr>
            <p:cNvSpPr/>
            <p:nvPr/>
          </p:nvSpPr>
          <p:spPr>
            <a:xfrm>
              <a:off x="11504653" y="2937410"/>
              <a:ext cx="4969630" cy="371384"/>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KNN Model Confusion Matrix and ROC Curve</a:t>
              </a:r>
              <a:endParaRPr kumimoji="0" lang="en-US"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grpSp>
      <p:grpSp>
        <p:nvGrpSpPr>
          <p:cNvPr id="50" name="组合 49">
            <a:extLst>
              <a:ext uri="{FF2B5EF4-FFF2-40B4-BE49-F238E27FC236}">
                <a16:creationId xmlns:a16="http://schemas.microsoft.com/office/drawing/2014/main" id="{8CFBE793-BE60-4117-9163-A67CBAA71B05}"/>
              </a:ext>
            </a:extLst>
          </p:cNvPr>
          <p:cNvGrpSpPr/>
          <p:nvPr/>
        </p:nvGrpSpPr>
        <p:grpSpPr>
          <a:xfrm>
            <a:off x="793555" y="2831988"/>
            <a:ext cx="9262054" cy="1827378"/>
            <a:chOff x="1502110" y="7655454"/>
            <a:chExt cx="9262054" cy="1827378"/>
          </a:xfrm>
        </p:grpSpPr>
        <p:sp>
          <p:nvSpPr>
            <p:cNvPr id="51" name="object 2">
              <a:extLst>
                <a:ext uri="{FF2B5EF4-FFF2-40B4-BE49-F238E27FC236}">
                  <a16:creationId xmlns:a16="http://schemas.microsoft.com/office/drawing/2014/main" id="{D6D8F5F7-19E6-43F0-A89D-50F259B31972}"/>
                </a:ext>
              </a:extLst>
            </p:cNvPr>
            <p:cNvSpPr/>
            <p:nvPr/>
          </p:nvSpPr>
          <p:spPr>
            <a:xfrm>
              <a:off x="1781324" y="7824733"/>
              <a:ext cx="8982840" cy="1658099"/>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52" name="矩形 51">
              <a:extLst>
                <a:ext uri="{FF2B5EF4-FFF2-40B4-BE49-F238E27FC236}">
                  <a16:creationId xmlns:a16="http://schemas.microsoft.com/office/drawing/2014/main" id="{DF6D41D7-EB9A-4339-9437-66E47D9390CC}"/>
                </a:ext>
              </a:extLst>
            </p:cNvPr>
            <p:cNvSpPr/>
            <p:nvPr/>
          </p:nvSpPr>
          <p:spPr>
            <a:xfrm>
              <a:off x="1502110" y="7655454"/>
              <a:ext cx="1625516" cy="338554"/>
            </a:xfrm>
            <a:prstGeom prst="rect">
              <a:avLst/>
            </a:prstGeom>
            <a:solidFill>
              <a:srgbClr val="071C42"/>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KNN</a:t>
              </a:r>
            </a:p>
          </p:txBody>
        </p:sp>
        <p:sp>
          <p:nvSpPr>
            <p:cNvPr id="53" name="矩形 52">
              <a:extLst>
                <a:ext uri="{FF2B5EF4-FFF2-40B4-BE49-F238E27FC236}">
                  <a16:creationId xmlns:a16="http://schemas.microsoft.com/office/drawing/2014/main" id="{C656F150-8B57-424F-AB15-BB27C19F1242}"/>
                </a:ext>
              </a:extLst>
            </p:cNvPr>
            <p:cNvSpPr/>
            <p:nvPr/>
          </p:nvSpPr>
          <p:spPr>
            <a:xfrm>
              <a:off x="1909614" y="8163577"/>
              <a:ext cx="8594694"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K-Nearest Neighbors (KNN) algorithm is a simple, instance-based learning method. It classifies a sample based on the majority class of its K-nearest neighbors, determined by a distance metric (e.g., Euclidean distance). </a:t>
              </a:r>
              <a:endParaRPr kumimoji="0" lang="en-US"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pic>
        <p:nvPicPr>
          <p:cNvPr id="4098" name="Picture 2" descr="K-Nearest Neighbor(KNN) Algorithm - GeeksforGeeks">
            <a:extLst>
              <a:ext uri="{FF2B5EF4-FFF2-40B4-BE49-F238E27FC236}">
                <a16:creationId xmlns:a16="http://schemas.microsoft.com/office/drawing/2014/main" id="{67F14D7A-25DF-4423-8322-69B25FD8B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3958" y="2304587"/>
            <a:ext cx="6210062" cy="244055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AC3A2144-EC6D-478D-9F21-A0C88B3F8F26}"/>
              </a:ext>
            </a:extLst>
          </p:cNvPr>
          <p:cNvSpPr/>
          <p:nvPr/>
        </p:nvSpPr>
        <p:spPr>
          <a:xfrm>
            <a:off x="13194390" y="2016079"/>
            <a:ext cx="1749197" cy="371384"/>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KNN Algorithm</a:t>
            </a:r>
            <a:endParaRPr kumimoji="0" lang="en-US"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sp>
        <p:nvSpPr>
          <p:cNvPr id="30" name="object 4">
            <a:extLst>
              <a:ext uri="{FF2B5EF4-FFF2-40B4-BE49-F238E27FC236}">
                <a16:creationId xmlns:a16="http://schemas.microsoft.com/office/drawing/2014/main" id="{AD374220-143D-4483-8715-293B32D932DC}"/>
              </a:ext>
            </a:extLst>
          </p:cNvPr>
          <p:cNvSpPr txBox="1"/>
          <p:nvPr/>
        </p:nvSpPr>
        <p:spPr>
          <a:xfrm>
            <a:off x="793556" y="7584023"/>
            <a:ext cx="8923012" cy="1712969"/>
          </a:xfrm>
          <a:prstGeom prst="rect">
            <a:avLst/>
          </a:prstGeom>
        </p:spPr>
        <p:txBody>
          <a:bodyPr vert="horz" wrap="square" lIns="0" tIns="20003" rIns="0" bIns="0" rtlCol="0">
            <a:spAutoFit/>
          </a:bodyPr>
          <a:lstStyle/>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KNN model achieved an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accuracy</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of </a:t>
            </a:r>
            <a:r>
              <a:rPr kumimoji="0" lang="en-US" altLang="zh-CN" b="1" i="0" u="none" strike="noStrike" kern="0" cap="none" spc="-15" normalizeH="0" baseline="0" noProof="0">
                <a:ln>
                  <a:noFill/>
                </a:ln>
                <a:solidFill>
                  <a:srgbClr val="449A9D"/>
                </a:solidFill>
                <a:effectLst/>
                <a:uLnTx/>
                <a:uFillTx/>
                <a:latin typeface="Poppins" panose="00000500000000000000" pitchFamily="2" charset="0"/>
                <a:ea typeface="宋体" panose="02010600030101010101" pitchFamily="2" charset="-122"/>
                <a:cs typeface="Poppins" panose="00000500000000000000" pitchFamily="2" charset="0"/>
              </a:rPr>
              <a:t>86.38%</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and a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high</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recall</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of </a:t>
            </a:r>
            <a:r>
              <a:rPr kumimoji="0" lang="en-US" altLang="zh-CN" b="1" i="0" u="none" strike="noStrike" kern="0" cap="none" spc="-15" normalizeH="0" baseline="0" noProof="0">
                <a:ln>
                  <a:noFill/>
                </a:ln>
                <a:solidFill>
                  <a:srgbClr val="449A9D"/>
                </a:solidFill>
                <a:effectLst/>
                <a:uLnTx/>
                <a:uFillTx/>
                <a:latin typeface="Poppins" panose="00000500000000000000" pitchFamily="2" charset="0"/>
                <a:ea typeface="宋体" panose="02010600030101010101" pitchFamily="2" charset="-122"/>
                <a:cs typeface="Poppins" panose="00000500000000000000" pitchFamily="2" charset="0"/>
              </a:rPr>
              <a:t>96.80%</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Highly effective at identifying positive class users, which aligns with our business goal of accurately recognizing positive users (e.g., 5G users).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Precision is 80.10%, showing that the model misclassifies more negative class users (non-5G users) as positive, incorrectly flagging them as 5G users. </a:t>
            </a:r>
          </a:p>
        </p:txBody>
      </p:sp>
      <p:grpSp>
        <p:nvGrpSpPr>
          <p:cNvPr id="16" name="组合 15">
            <a:extLst>
              <a:ext uri="{FF2B5EF4-FFF2-40B4-BE49-F238E27FC236}">
                <a16:creationId xmlns:a16="http://schemas.microsoft.com/office/drawing/2014/main" id="{57A9B9EC-FC90-8583-E915-8CFBB2107F3F}"/>
              </a:ext>
            </a:extLst>
          </p:cNvPr>
          <p:cNvGrpSpPr/>
          <p:nvPr/>
        </p:nvGrpSpPr>
        <p:grpSpPr>
          <a:xfrm>
            <a:off x="-4" y="-3060987"/>
            <a:ext cx="18967545" cy="5093974"/>
            <a:chOff x="-4" y="-3060987"/>
            <a:chExt cx="18967545" cy="5093974"/>
          </a:xfrm>
        </p:grpSpPr>
        <p:grpSp>
          <p:nvGrpSpPr>
            <p:cNvPr id="2" name="组合 1">
              <a:extLst>
                <a:ext uri="{FF2B5EF4-FFF2-40B4-BE49-F238E27FC236}">
                  <a16:creationId xmlns:a16="http://schemas.microsoft.com/office/drawing/2014/main" id="{82105813-7EEE-70BB-091B-E9095E3D5635}"/>
                </a:ext>
              </a:extLst>
            </p:cNvPr>
            <p:cNvGrpSpPr/>
            <p:nvPr/>
          </p:nvGrpSpPr>
          <p:grpSpPr>
            <a:xfrm>
              <a:off x="-4" y="-3060987"/>
              <a:ext cx="18967545" cy="5093974"/>
              <a:chOff x="-4" y="-3060987"/>
              <a:chExt cx="18967545" cy="5093974"/>
            </a:xfrm>
          </p:grpSpPr>
          <p:sp>
            <p:nvSpPr>
              <p:cNvPr id="4" name="Freeform 3">
                <a:extLst>
                  <a:ext uri="{FF2B5EF4-FFF2-40B4-BE49-F238E27FC236}">
                    <a16:creationId xmlns:a16="http://schemas.microsoft.com/office/drawing/2014/main" id="{BE268AC5-EBD1-BE8A-70C8-37E96ED38CE5}"/>
                  </a:ext>
                </a:extLst>
              </p:cNvPr>
              <p:cNvSpPr/>
              <p:nvPr/>
            </p:nvSpPr>
            <p:spPr>
              <a:xfrm>
                <a:off x="-4" y="-53331"/>
                <a:ext cx="18288004" cy="1645584"/>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latin typeface="Poppins" panose="00000500000000000000" pitchFamily="2" charset="0"/>
                  <a:cs typeface="Poppins" panose="00000500000000000000" pitchFamily="2" charset="0"/>
                </a:endParaRPr>
              </a:p>
            </p:txBody>
          </p:sp>
          <p:grpSp>
            <p:nvGrpSpPr>
              <p:cNvPr id="5" name="Group 6">
                <a:extLst>
                  <a:ext uri="{FF2B5EF4-FFF2-40B4-BE49-F238E27FC236}">
                    <a16:creationId xmlns:a16="http://schemas.microsoft.com/office/drawing/2014/main" id="{BFCC207F-586C-F0A9-7CDD-B0A35CBA7E14}"/>
                  </a:ext>
                </a:extLst>
              </p:cNvPr>
              <p:cNvGrpSpPr/>
              <p:nvPr/>
            </p:nvGrpSpPr>
            <p:grpSpPr>
              <a:xfrm>
                <a:off x="0" y="-144661"/>
                <a:ext cx="6212838" cy="433394"/>
                <a:chOff x="0" y="-38100"/>
                <a:chExt cx="1636303" cy="114145"/>
              </a:xfrm>
            </p:grpSpPr>
            <p:sp>
              <p:nvSpPr>
                <p:cNvPr id="7" name="Freeform 7">
                  <a:extLst>
                    <a:ext uri="{FF2B5EF4-FFF2-40B4-BE49-F238E27FC236}">
                      <a16:creationId xmlns:a16="http://schemas.microsoft.com/office/drawing/2014/main" id="{2BDF965B-81FF-867E-C0DB-B1EC485C12DA}"/>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latin typeface="Poppins" panose="00000500000000000000" pitchFamily="2" charset="0"/>
                    <a:cs typeface="Poppins" panose="00000500000000000000" pitchFamily="2" charset="0"/>
                  </a:endParaRPr>
                </a:p>
              </p:txBody>
            </p:sp>
            <p:sp>
              <p:nvSpPr>
                <p:cNvPr id="8" name="TextBox 8">
                  <a:extLst>
                    <a:ext uri="{FF2B5EF4-FFF2-40B4-BE49-F238E27FC236}">
                      <a16:creationId xmlns:a16="http://schemas.microsoft.com/office/drawing/2014/main" id="{C4889749-3A02-9D1A-23E6-D18C8188A5EA}"/>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latin typeface="Poppins" panose="00000500000000000000" pitchFamily="2" charset="0"/>
                    <a:cs typeface="Poppins" panose="00000500000000000000" pitchFamily="2" charset="0"/>
                  </a:endParaRPr>
                </a:p>
              </p:txBody>
            </p:sp>
          </p:grpSp>
          <p:sp>
            <p:nvSpPr>
              <p:cNvPr id="6" name="Freeform 17">
                <a:extLst>
                  <a:ext uri="{FF2B5EF4-FFF2-40B4-BE49-F238E27FC236}">
                    <a16:creationId xmlns:a16="http://schemas.microsoft.com/office/drawing/2014/main" id="{CA4117E3-C84A-7A6D-30CF-608711646F04}"/>
                  </a:ext>
                </a:extLst>
              </p:cNvPr>
              <p:cNvSpPr/>
              <p:nvPr/>
            </p:nvSpPr>
            <p:spPr>
              <a:xfrm rot="19847341">
                <a:off x="12699788" y="-3060987"/>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endParaRPr>
              </a:p>
            </p:txBody>
          </p:sp>
        </p:grpSp>
        <p:sp>
          <p:nvSpPr>
            <p:cNvPr id="10" name="object 3">
              <a:extLst>
                <a:ext uri="{FF2B5EF4-FFF2-40B4-BE49-F238E27FC236}">
                  <a16:creationId xmlns:a16="http://schemas.microsoft.com/office/drawing/2014/main" id="{014713CB-AF46-835F-0C97-01C5247FC9BC}"/>
                </a:ext>
              </a:extLst>
            </p:cNvPr>
            <p:cNvSpPr txBox="1">
              <a:spLocks/>
            </p:cNvSpPr>
            <p:nvPr/>
          </p:nvSpPr>
          <p:spPr>
            <a:xfrm>
              <a:off x="557934" y="659003"/>
              <a:ext cx="14222655" cy="787716"/>
            </a:xfrm>
            <a:prstGeom prst="rect">
              <a:avLst/>
            </a:prstGeom>
          </p:spPr>
          <p:txBody>
            <a:bodyPr vert="horz" wrap="square" lIns="0" tIns="101918" rIns="0" bIns="0" rtlCol="0">
              <a:spAutoFit/>
            </a:bodyPr>
            <a:lstStyle>
              <a:lvl1pPr>
                <a:defRPr sz="4800" b="0" i="0">
                  <a:solidFill>
                    <a:schemeClr val="tx1"/>
                  </a:solidFill>
                  <a:latin typeface="Arial MT"/>
                  <a:ea typeface="+mj-ea"/>
                  <a:cs typeface="Arial MT"/>
                </a:defRPr>
              </a:lvl1pPr>
            </a:lstStyle>
            <a:p>
              <a:pPr marL="19050" marR="7620">
                <a:lnSpc>
                  <a:spcPts val="5190"/>
                </a:lnSpc>
                <a:spcBef>
                  <a:spcPts val="803"/>
                </a:spcBef>
              </a:pPr>
              <a:r>
                <a:rPr lang="en-US" b="1" kern="0">
                  <a:solidFill>
                    <a:schemeClr val="bg1"/>
                  </a:solidFill>
                  <a:latin typeface="Poppins" panose="00000500000000000000" pitchFamily="2" charset="0"/>
                  <a:cs typeface="Poppins" panose="00000500000000000000" pitchFamily="2" charset="0"/>
                </a:rPr>
                <a:t>Machine Learning </a:t>
              </a:r>
              <a:r>
                <a:rPr lang="en-US" kern="0">
                  <a:solidFill>
                    <a:schemeClr val="bg1"/>
                  </a:solidFill>
                  <a:latin typeface="Poppins" panose="00000500000000000000" pitchFamily="2" charset="0"/>
                  <a:cs typeface="Poppins" panose="00000500000000000000" pitchFamily="2" charset="0"/>
                </a:rPr>
                <a:t>- KNN Model</a:t>
              </a:r>
              <a:endParaRPr lang="en-US" kern="0" spc="-15">
                <a:solidFill>
                  <a:schemeClr val="bg1"/>
                </a:solidFill>
                <a:latin typeface="Poppins" panose="00000500000000000000" pitchFamily="2" charset="0"/>
                <a:cs typeface="Poppins" panose="00000500000000000000" pitchFamily="2" charset="0"/>
              </a:endParaRPr>
            </a:p>
          </p:txBody>
        </p:sp>
      </p:grpSp>
      <p:sp>
        <p:nvSpPr>
          <p:cNvPr id="3" name="object 31">
            <a:extLst>
              <a:ext uri="{FF2B5EF4-FFF2-40B4-BE49-F238E27FC236}">
                <a16:creationId xmlns:a16="http://schemas.microsoft.com/office/drawing/2014/main" id="{D504EF34-F895-7EFB-00A2-3529B067AF14}"/>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Feng </a:t>
            </a:r>
            <a:r>
              <a:rPr lang="en-US" altLang="zh-CN" sz="1600" spc="-60" err="1">
                <a:latin typeface="Poppins" panose="00000500000000000000" pitchFamily="2" charset="0"/>
                <a:cs typeface="Poppins" panose="00000500000000000000" pitchFamily="2" charset="0"/>
              </a:rPr>
              <a:t>Wenzhuo</a:t>
            </a:r>
            <a:endParaRPr lang="en-US"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427086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3579A1-7DD2-E22B-142F-EF363AE98A04}"/>
              </a:ext>
            </a:extLst>
          </p:cNvPr>
          <p:cNvPicPr>
            <a:picLocks noChangeAspect="1"/>
          </p:cNvPicPr>
          <p:nvPr/>
        </p:nvPicPr>
        <p:blipFill>
          <a:blip r:embed="rId2"/>
          <a:stretch>
            <a:fillRect/>
          </a:stretch>
        </p:blipFill>
        <p:spPr>
          <a:xfrm>
            <a:off x="11158152" y="2469345"/>
            <a:ext cx="5783936" cy="2721941"/>
          </a:xfrm>
          <a:prstGeom prst="rect">
            <a:avLst/>
          </a:prstGeom>
        </p:spPr>
      </p:pic>
      <p:grpSp>
        <p:nvGrpSpPr>
          <p:cNvPr id="13" name="组合 12">
            <a:extLst>
              <a:ext uri="{FF2B5EF4-FFF2-40B4-BE49-F238E27FC236}">
                <a16:creationId xmlns:a16="http://schemas.microsoft.com/office/drawing/2014/main" id="{FAEFF33C-DEEC-49F1-9CEA-B2F636485B45}"/>
              </a:ext>
            </a:extLst>
          </p:cNvPr>
          <p:cNvGrpSpPr/>
          <p:nvPr/>
        </p:nvGrpSpPr>
        <p:grpSpPr>
          <a:xfrm>
            <a:off x="793555" y="2100786"/>
            <a:ext cx="9262054" cy="389530"/>
            <a:chOff x="668548" y="1713441"/>
            <a:chExt cx="8767005" cy="389530"/>
          </a:xfrm>
        </p:grpSpPr>
        <p:sp>
          <p:nvSpPr>
            <p:cNvPr id="84" name="object 19">
              <a:extLst>
                <a:ext uri="{FF2B5EF4-FFF2-40B4-BE49-F238E27FC236}">
                  <a16:creationId xmlns:a16="http://schemas.microsoft.com/office/drawing/2014/main" id="{BBCFE12A-8F1B-4934-BE12-8215F10F6B86}"/>
                </a:ext>
              </a:extLst>
            </p:cNvPr>
            <p:cNvSpPr/>
            <p:nvPr/>
          </p:nvSpPr>
          <p:spPr>
            <a:xfrm>
              <a:off x="6555553"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87" name="object 22">
              <a:extLst>
                <a:ext uri="{FF2B5EF4-FFF2-40B4-BE49-F238E27FC236}">
                  <a16:creationId xmlns:a16="http://schemas.microsoft.com/office/drawing/2014/main" id="{FDC60897-82F4-4303-B36C-22EF509EA919}"/>
                </a:ext>
              </a:extLst>
            </p:cNvPr>
            <p:cNvSpPr txBox="1"/>
            <p:nvPr/>
          </p:nvSpPr>
          <p:spPr>
            <a:xfrm>
              <a:off x="3487855" y="1713441"/>
              <a:ext cx="3128391"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071C42"/>
                  </a:solidFill>
                  <a:effectLst/>
                  <a:uLnTx/>
                  <a:uFillTx/>
                  <a:latin typeface="Poppins" panose="00000500000000000000" pitchFamily="2" charset="0"/>
                  <a:cs typeface="Poppins" panose="00000500000000000000" pitchFamily="2" charset="0"/>
                </a:rPr>
                <a:t>Model Overview</a:t>
              </a:r>
              <a:endParaRPr kumimoji="0" sz="2400" b="0" i="0" u="none" strike="noStrike" kern="1200" cap="none" spc="0" normalizeH="0" baseline="30303" noProof="0">
                <a:ln>
                  <a:noFill/>
                </a:ln>
                <a:solidFill>
                  <a:srgbClr val="071C42"/>
                </a:solidFill>
                <a:effectLst/>
                <a:uLnTx/>
                <a:uFillTx/>
                <a:latin typeface="Poppins" panose="00000500000000000000" pitchFamily="2" charset="0"/>
                <a:cs typeface="Poppins" panose="00000500000000000000" pitchFamily="2" charset="0"/>
              </a:endParaRPr>
            </a:p>
          </p:txBody>
        </p:sp>
        <p:sp>
          <p:nvSpPr>
            <p:cNvPr id="93" name="object 19">
              <a:extLst>
                <a:ext uri="{FF2B5EF4-FFF2-40B4-BE49-F238E27FC236}">
                  <a16:creationId xmlns:a16="http://schemas.microsoft.com/office/drawing/2014/main" id="{0DB39198-C697-483B-A813-65BE00D81E04}"/>
                </a:ext>
              </a:extLst>
            </p:cNvPr>
            <p:cNvSpPr/>
            <p:nvPr/>
          </p:nvSpPr>
          <p:spPr>
            <a:xfrm>
              <a:off x="668548"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pSp>
        <p:nvGrpSpPr>
          <p:cNvPr id="15" name="组合 14">
            <a:extLst>
              <a:ext uri="{FF2B5EF4-FFF2-40B4-BE49-F238E27FC236}">
                <a16:creationId xmlns:a16="http://schemas.microsoft.com/office/drawing/2014/main" id="{DAEA0938-476F-489D-9F21-06A09CF3EEE8}"/>
              </a:ext>
            </a:extLst>
          </p:cNvPr>
          <p:cNvGrpSpPr/>
          <p:nvPr/>
        </p:nvGrpSpPr>
        <p:grpSpPr>
          <a:xfrm>
            <a:off x="793555" y="4916437"/>
            <a:ext cx="9262054" cy="389530"/>
            <a:chOff x="960664" y="5506677"/>
            <a:chExt cx="8732177" cy="389530"/>
          </a:xfrm>
        </p:grpSpPr>
        <p:sp>
          <p:nvSpPr>
            <p:cNvPr id="121" name="object 19">
              <a:extLst>
                <a:ext uri="{FF2B5EF4-FFF2-40B4-BE49-F238E27FC236}">
                  <a16:creationId xmlns:a16="http://schemas.microsoft.com/office/drawing/2014/main" id="{E6629CED-D1D5-47E6-BC20-2F0EDF63EA62}"/>
                </a:ext>
              </a:extLst>
            </p:cNvPr>
            <p:cNvSpPr/>
            <p:nvPr/>
          </p:nvSpPr>
          <p:spPr>
            <a:xfrm>
              <a:off x="6970403" y="5712983"/>
              <a:ext cx="2722438"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122" name="object 22">
              <a:extLst>
                <a:ext uri="{FF2B5EF4-FFF2-40B4-BE49-F238E27FC236}">
                  <a16:creationId xmlns:a16="http://schemas.microsoft.com/office/drawing/2014/main" id="{093B6862-663A-40D9-A7CD-2CF97B412DE2}"/>
                </a:ext>
              </a:extLst>
            </p:cNvPr>
            <p:cNvSpPr txBox="1"/>
            <p:nvPr/>
          </p:nvSpPr>
          <p:spPr>
            <a:xfrm>
              <a:off x="3154157" y="5506677"/>
              <a:ext cx="4345190"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449A9D"/>
                  </a:solidFill>
                  <a:effectLst/>
                  <a:uLnTx/>
                  <a:uFillTx/>
                  <a:latin typeface="Poppins" panose="00000500000000000000" pitchFamily="2" charset="0"/>
                  <a:cs typeface="Poppins" panose="00000500000000000000" pitchFamily="2" charset="0"/>
                </a:rPr>
                <a:t>Results and Analysis</a:t>
              </a:r>
              <a:endParaRPr kumimoji="0" sz="2400" b="0" i="0" u="none" strike="noStrike" kern="1200" cap="none" spc="0" normalizeH="0" baseline="30303" noProof="0">
                <a:ln>
                  <a:noFill/>
                </a:ln>
                <a:solidFill>
                  <a:srgbClr val="449A9D"/>
                </a:solidFill>
                <a:effectLst/>
                <a:uLnTx/>
                <a:uFillTx/>
                <a:latin typeface="Poppins" panose="00000500000000000000" pitchFamily="2" charset="0"/>
                <a:cs typeface="Poppins" panose="00000500000000000000" pitchFamily="2" charset="0"/>
              </a:endParaRPr>
            </a:p>
          </p:txBody>
        </p:sp>
        <p:sp>
          <p:nvSpPr>
            <p:cNvPr id="125" name="object 19">
              <a:extLst>
                <a:ext uri="{FF2B5EF4-FFF2-40B4-BE49-F238E27FC236}">
                  <a16:creationId xmlns:a16="http://schemas.microsoft.com/office/drawing/2014/main" id="{AA0BA50F-1A2A-4594-925D-50FCA70BA7BC}"/>
                </a:ext>
              </a:extLst>
            </p:cNvPr>
            <p:cNvSpPr/>
            <p:nvPr/>
          </p:nvSpPr>
          <p:spPr>
            <a:xfrm>
              <a:off x="960664" y="5712983"/>
              <a:ext cx="2722438"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aphicFrame>
        <p:nvGraphicFramePr>
          <p:cNvPr id="14" name="表格 13">
            <a:extLst>
              <a:ext uri="{FF2B5EF4-FFF2-40B4-BE49-F238E27FC236}">
                <a16:creationId xmlns:a16="http://schemas.microsoft.com/office/drawing/2014/main" id="{4D1ACBCA-14A1-4593-BDC4-72E168689B4F}"/>
              </a:ext>
            </a:extLst>
          </p:cNvPr>
          <p:cNvGraphicFramePr>
            <a:graphicFrameLocks noGrp="1"/>
          </p:cNvGraphicFramePr>
          <p:nvPr>
            <p:extLst>
              <p:ext uri="{D42A27DB-BD31-4B8C-83A1-F6EECF244321}">
                <p14:modId xmlns:p14="http://schemas.microsoft.com/office/powerpoint/2010/main" val="1182861686"/>
              </p:ext>
            </p:extLst>
          </p:nvPr>
        </p:nvGraphicFramePr>
        <p:xfrm>
          <a:off x="793555" y="6016340"/>
          <a:ext cx="9262052" cy="1162914"/>
        </p:xfrm>
        <a:graphic>
          <a:graphicData uri="http://schemas.openxmlformats.org/drawingml/2006/table">
            <a:tbl>
              <a:tblPr firstRow="1" firstCol="1" bandRow="1"/>
              <a:tblGrid>
                <a:gridCol w="2086232">
                  <a:extLst>
                    <a:ext uri="{9D8B030D-6E8A-4147-A177-3AD203B41FA5}">
                      <a16:colId xmlns:a16="http://schemas.microsoft.com/office/drawing/2014/main" val="2556201711"/>
                    </a:ext>
                  </a:extLst>
                </a:gridCol>
                <a:gridCol w="1435164">
                  <a:extLst>
                    <a:ext uri="{9D8B030D-6E8A-4147-A177-3AD203B41FA5}">
                      <a16:colId xmlns:a16="http://schemas.microsoft.com/office/drawing/2014/main" val="3788462299"/>
                    </a:ext>
                  </a:extLst>
                </a:gridCol>
                <a:gridCol w="1435164">
                  <a:extLst>
                    <a:ext uri="{9D8B030D-6E8A-4147-A177-3AD203B41FA5}">
                      <a16:colId xmlns:a16="http://schemas.microsoft.com/office/drawing/2014/main" val="1941982291"/>
                    </a:ext>
                  </a:extLst>
                </a:gridCol>
                <a:gridCol w="1435164">
                  <a:extLst>
                    <a:ext uri="{9D8B030D-6E8A-4147-A177-3AD203B41FA5}">
                      <a16:colId xmlns:a16="http://schemas.microsoft.com/office/drawing/2014/main" val="693297699"/>
                    </a:ext>
                  </a:extLst>
                </a:gridCol>
                <a:gridCol w="1435164">
                  <a:extLst>
                    <a:ext uri="{9D8B030D-6E8A-4147-A177-3AD203B41FA5}">
                      <a16:colId xmlns:a16="http://schemas.microsoft.com/office/drawing/2014/main" val="3344134615"/>
                    </a:ext>
                  </a:extLst>
                </a:gridCol>
                <a:gridCol w="1435164">
                  <a:extLst>
                    <a:ext uri="{9D8B030D-6E8A-4147-A177-3AD203B41FA5}">
                      <a16:colId xmlns:a16="http://schemas.microsoft.com/office/drawing/2014/main" val="1192750313"/>
                    </a:ext>
                  </a:extLst>
                </a:gridCol>
              </a:tblGrid>
              <a:tr h="521056">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Model Name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Accuracy</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AUC</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Recall</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Precision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F1 Score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6275350"/>
                  </a:ext>
                </a:extLst>
              </a:tr>
              <a:tr h="521056">
                <a:tc>
                  <a:txBody>
                    <a:bodyPr/>
                    <a:lstStyle/>
                    <a:p>
                      <a:pPr marL="0"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Random Forest</a:t>
                      </a:r>
                      <a:endParaRPr lang="en-US" sz="2000" b="1">
                        <a:solidFill>
                          <a:srgbClr val="000000"/>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lnSpc>
                          <a:spcPct val="107000"/>
                        </a:lnSpc>
                        <a:spcAft>
                          <a:spcPts val="0"/>
                        </a:spcAft>
                      </a:pPr>
                      <a:r>
                        <a:rPr lang="en-US" sz="2000" b="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0.9042</a:t>
                      </a:r>
                      <a:endParaRPr lang="en-US" sz="2000" b="0">
                        <a:solidFill>
                          <a:srgbClr val="000000"/>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lnSpc>
                          <a:spcPct val="107000"/>
                        </a:lnSpc>
                        <a:spcAft>
                          <a:spcPts val="0"/>
                        </a:spcAft>
                      </a:pPr>
                      <a:r>
                        <a:rPr lang="en-US" sz="2000" b="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0.9705</a:t>
                      </a:r>
                      <a:endParaRPr lang="en-US" sz="2000" b="0">
                        <a:solidFill>
                          <a:srgbClr val="000000"/>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lnSpc>
                          <a:spcPct val="107000"/>
                        </a:lnSpc>
                        <a:spcAft>
                          <a:spcPts val="0"/>
                        </a:spcAft>
                      </a:pPr>
                      <a:r>
                        <a:rPr lang="en-US" sz="2000" b="1">
                          <a:solidFill>
                            <a:srgbClr val="449A9D"/>
                          </a:solidFill>
                          <a:effectLst/>
                          <a:latin typeface="Poppins" panose="00000500000000000000" pitchFamily="2" charset="0"/>
                          <a:ea typeface="Times New Roman" panose="02020603050405020304" pitchFamily="18" charset="0"/>
                          <a:cs typeface="Poppins" panose="00000500000000000000" pitchFamily="2" charset="0"/>
                        </a:rPr>
                        <a:t>0.9014</a:t>
                      </a:r>
                      <a:endParaRPr lang="en-US" sz="2000" b="1">
                        <a:solidFill>
                          <a:srgbClr val="449A9D"/>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lnSpc>
                          <a:spcPct val="107000"/>
                        </a:lnSpc>
                        <a:spcAft>
                          <a:spcPts val="0"/>
                        </a:spcAft>
                      </a:pPr>
                      <a:r>
                        <a:rPr lang="en-US" sz="2000" b="0">
                          <a:solidFill>
                            <a:schemeClr val="tx1"/>
                          </a:solidFill>
                          <a:effectLst/>
                          <a:latin typeface="Poppins" panose="00000500000000000000" pitchFamily="2" charset="0"/>
                          <a:ea typeface="Times New Roman" panose="02020603050405020304" pitchFamily="18" charset="0"/>
                          <a:cs typeface="Poppins" panose="00000500000000000000" pitchFamily="2" charset="0"/>
                        </a:rPr>
                        <a:t>0.9070</a:t>
                      </a:r>
                      <a:endParaRPr lang="en-US" sz="2000" b="0">
                        <a:solidFill>
                          <a:schemeClr val="tx1"/>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lnSpc>
                          <a:spcPct val="107000"/>
                        </a:lnSpc>
                        <a:spcAft>
                          <a:spcPts val="0"/>
                        </a:spcAft>
                      </a:pPr>
                      <a:r>
                        <a:rPr lang="en-US" sz="2000" b="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0.8998</a:t>
                      </a:r>
                      <a:endParaRPr lang="en-US" sz="2000" b="0">
                        <a:solidFill>
                          <a:srgbClr val="000000"/>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320883"/>
                  </a:ext>
                </a:extLst>
              </a:tr>
            </a:tbl>
          </a:graphicData>
        </a:graphic>
      </p:graphicFrame>
      <p:sp>
        <p:nvSpPr>
          <p:cNvPr id="47" name="矩形 46">
            <a:extLst>
              <a:ext uri="{FF2B5EF4-FFF2-40B4-BE49-F238E27FC236}">
                <a16:creationId xmlns:a16="http://schemas.microsoft.com/office/drawing/2014/main" id="{96962BBF-278F-4FBD-BFA7-F14D3CF15513}"/>
              </a:ext>
            </a:extLst>
          </p:cNvPr>
          <p:cNvSpPr/>
          <p:nvPr/>
        </p:nvSpPr>
        <p:spPr>
          <a:xfrm>
            <a:off x="2615245" y="5586117"/>
            <a:ext cx="5766321" cy="37138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it-IT" altLang="zh-CN"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Random Forest Model Performance Metrics</a:t>
            </a:r>
            <a:endParaRPr kumimoji="0" lang="en-US" altLang="zh-CN"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grpSp>
        <p:nvGrpSpPr>
          <p:cNvPr id="18" name="组合 17">
            <a:extLst>
              <a:ext uri="{FF2B5EF4-FFF2-40B4-BE49-F238E27FC236}">
                <a16:creationId xmlns:a16="http://schemas.microsoft.com/office/drawing/2014/main" id="{63F864CA-604D-4AC7-8DAB-9DBA14D64E10}"/>
              </a:ext>
            </a:extLst>
          </p:cNvPr>
          <p:cNvGrpSpPr/>
          <p:nvPr/>
        </p:nvGrpSpPr>
        <p:grpSpPr>
          <a:xfrm>
            <a:off x="10514930" y="5427680"/>
            <a:ext cx="7108115" cy="4118062"/>
            <a:chOff x="10435411" y="2937410"/>
            <a:chExt cx="7108115" cy="4118062"/>
          </a:xfrm>
        </p:grpSpPr>
        <p:pic>
          <p:nvPicPr>
            <p:cNvPr id="46" name="图片 45">
              <a:extLst>
                <a:ext uri="{FF2B5EF4-FFF2-40B4-BE49-F238E27FC236}">
                  <a16:creationId xmlns:a16="http://schemas.microsoft.com/office/drawing/2014/main" id="{1BC0329D-1758-4F2C-8978-82253F01F090}"/>
                </a:ext>
              </a:extLst>
            </p:cNvPr>
            <p:cNvPicPr/>
            <p:nvPr/>
          </p:nvPicPr>
          <p:blipFill>
            <a:blip r:embed="rId3">
              <a:extLst>
                <a:ext uri="{28A0092B-C50C-407E-A947-70E740481C1C}">
                  <a14:useLocalDpi xmlns:a14="http://schemas.microsoft.com/office/drawing/2010/main" val="0"/>
                </a:ext>
              </a:extLst>
            </a:blip>
            <a:srcRect/>
            <a:stretch/>
          </p:blipFill>
          <p:spPr>
            <a:xfrm>
              <a:off x="10435411" y="3547097"/>
              <a:ext cx="7108115" cy="3508375"/>
            </a:xfrm>
            <a:prstGeom prst="rect">
              <a:avLst/>
            </a:prstGeom>
          </p:spPr>
        </p:pic>
        <p:sp>
          <p:nvSpPr>
            <p:cNvPr id="17" name="矩形 16">
              <a:extLst>
                <a:ext uri="{FF2B5EF4-FFF2-40B4-BE49-F238E27FC236}">
                  <a16:creationId xmlns:a16="http://schemas.microsoft.com/office/drawing/2014/main" id="{32BCAFAD-4FC6-411F-AC30-1A6079BD2816}"/>
                </a:ext>
              </a:extLst>
            </p:cNvPr>
            <p:cNvSpPr/>
            <p:nvPr/>
          </p:nvSpPr>
          <p:spPr>
            <a:xfrm>
              <a:off x="11009326" y="2937410"/>
              <a:ext cx="5960285" cy="371384"/>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Random Forest Model Confusion Matrix and ROC Curve</a:t>
              </a:r>
              <a:endParaRPr kumimoji="0" lang="en-US" altLang="zh-CN"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grpSp>
      <p:grpSp>
        <p:nvGrpSpPr>
          <p:cNvPr id="50" name="组合 49">
            <a:extLst>
              <a:ext uri="{FF2B5EF4-FFF2-40B4-BE49-F238E27FC236}">
                <a16:creationId xmlns:a16="http://schemas.microsoft.com/office/drawing/2014/main" id="{8CFBE793-BE60-4117-9163-A67CBAA71B05}"/>
              </a:ext>
            </a:extLst>
          </p:cNvPr>
          <p:cNvGrpSpPr/>
          <p:nvPr/>
        </p:nvGrpSpPr>
        <p:grpSpPr>
          <a:xfrm>
            <a:off x="793555" y="2831988"/>
            <a:ext cx="9262054" cy="1827378"/>
            <a:chOff x="1502110" y="7655454"/>
            <a:chExt cx="9262054" cy="1827378"/>
          </a:xfrm>
        </p:grpSpPr>
        <p:sp>
          <p:nvSpPr>
            <p:cNvPr id="51" name="object 2">
              <a:extLst>
                <a:ext uri="{FF2B5EF4-FFF2-40B4-BE49-F238E27FC236}">
                  <a16:creationId xmlns:a16="http://schemas.microsoft.com/office/drawing/2014/main" id="{D6D8F5F7-19E6-43F0-A89D-50F259B31972}"/>
                </a:ext>
              </a:extLst>
            </p:cNvPr>
            <p:cNvSpPr/>
            <p:nvPr/>
          </p:nvSpPr>
          <p:spPr>
            <a:xfrm>
              <a:off x="1781324" y="7824733"/>
              <a:ext cx="8982840" cy="1658099"/>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52" name="矩形 51">
              <a:extLst>
                <a:ext uri="{FF2B5EF4-FFF2-40B4-BE49-F238E27FC236}">
                  <a16:creationId xmlns:a16="http://schemas.microsoft.com/office/drawing/2014/main" id="{DF6D41D7-EB9A-4339-9437-66E47D9390CC}"/>
                </a:ext>
              </a:extLst>
            </p:cNvPr>
            <p:cNvSpPr/>
            <p:nvPr/>
          </p:nvSpPr>
          <p:spPr>
            <a:xfrm>
              <a:off x="1502110" y="7655454"/>
              <a:ext cx="1959170" cy="338554"/>
            </a:xfrm>
            <a:prstGeom prst="rect">
              <a:avLst/>
            </a:prstGeom>
            <a:solidFill>
              <a:srgbClr val="071C42"/>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Random Forest </a:t>
              </a:r>
            </a:p>
          </p:txBody>
        </p:sp>
        <p:sp>
          <p:nvSpPr>
            <p:cNvPr id="53" name="矩形 52">
              <a:extLst>
                <a:ext uri="{FF2B5EF4-FFF2-40B4-BE49-F238E27FC236}">
                  <a16:creationId xmlns:a16="http://schemas.microsoft.com/office/drawing/2014/main" id="{C656F150-8B57-424F-AB15-BB27C19F1242}"/>
                </a:ext>
              </a:extLst>
            </p:cNvPr>
            <p:cNvSpPr/>
            <p:nvPr/>
          </p:nvSpPr>
          <p:spPr>
            <a:xfrm>
              <a:off x="1909614" y="8163577"/>
              <a:ext cx="8594694"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Random Forest algorithm builds multiple decision trees using different subsets of the data and combines their predictions. One of its key strengths is its ability to reduce overfitting, meaning it performs well on both the training and testing data. </a:t>
              </a:r>
              <a:endParaRPr kumimoji="0" lang="en-US" altLang="zh-CN"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sp>
        <p:nvSpPr>
          <p:cNvPr id="19" name="矩形 18">
            <a:extLst>
              <a:ext uri="{FF2B5EF4-FFF2-40B4-BE49-F238E27FC236}">
                <a16:creationId xmlns:a16="http://schemas.microsoft.com/office/drawing/2014/main" id="{AC3A2144-EC6D-478D-9F21-A0C88B3F8F26}"/>
              </a:ext>
            </a:extLst>
          </p:cNvPr>
          <p:cNvSpPr/>
          <p:nvPr/>
        </p:nvSpPr>
        <p:spPr>
          <a:xfrm>
            <a:off x="12620514" y="2016079"/>
            <a:ext cx="2896947" cy="371384"/>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Random Forest Algorithm</a:t>
            </a:r>
            <a:endParaRPr kumimoji="0" lang="en-US" altLang="zh-CN"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sp>
        <p:nvSpPr>
          <p:cNvPr id="30" name="object 4">
            <a:extLst>
              <a:ext uri="{FF2B5EF4-FFF2-40B4-BE49-F238E27FC236}">
                <a16:creationId xmlns:a16="http://schemas.microsoft.com/office/drawing/2014/main" id="{AD374220-143D-4483-8715-293B32D932DC}"/>
              </a:ext>
            </a:extLst>
          </p:cNvPr>
          <p:cNvSpPr txBox="1"/>
          <p:nvPr/>
        </p:nvSpPr>
        <p:spPr>
          <a:xfrm>
            <a:off x="793555" y="7584023"/>
            <a:ext cx="9262051" cy="1989968"/>
          </a:xfrm>
          <a:prstGeom prst="rect">
            <a:avLst/>
          </a:prstGeom>
        </p:spPr>
        <p:txBody>
          <a:bodyPr vert="horz" wrap="square" lIns="0" tIns="20003" rIns="0" bIns="0" rtlCol="0">
            <a:spAutoFit/>
          </a:bodyPr>
          <a:lstStyle/>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Random Forest achieved an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accuracy</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of  </a:t>
            </a:r>
            <a:r>
              <a:rPr kumimoji="0" lang="en-US" altLang="zh-CN" b="1" i="0" u="none" strike="noStrike" kern="0" cap="none" spc="-15" normalizeH="0" baseline="0" noProof="0">
                <a:ln>
                  <a:noFill/>
                </a:ln>
                <a:solidFill>
                  <a:srgbClr val="449A9D"/>
                </a:solidFill>
                <a:effectLst/>
                <a:uLnTx/>
                <a:uFillTx/>
                <a:latin typeface="Poppins" panose="00000500000000000000" pitchFamily="2" charset="0"/>
                <a:ea typeface="宋体" panose="02010600030101010101" pitchFamily="2" charset="-122"/>
                <a:cs typeface="Poppins" panose="00000500000000000000" pitchFamily="2" charset="0"/>
              </a:rPr>
              <a:t>90.42%</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and a </a:t>
            </a:r>
            <a:r>
              <a:rPr kumimoji="0" lang="en-US" altLang="zh-CN"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recall</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of </a:t>
            </a:r>
            <a:r>
              <a:rPr kumimoji="0" lang="en-US" altLang="zh-CN" b="1" i="0" u="none" strike="noStrike" kern="0" cap="none" spc="-15" normalizeH="0" baseline="0" noProof="0">
                <a:ln>
                  <a:noFill/>
                </a:ln>
                <a:solidFill>
                  <a:srgbClr val="449A9D"/>
                </a:solidFill>
                <a:effectLst/>
                <a:uLnTx/>
                <a:uFillTx/>
                <a:latin typeface="Poppins" panose="00000500000000000000" pitchFamily="2" charset="0"/>
                <a:ea typeface="宋体" panose="02010600030101010101" pitchFamily="2" charset="-122"/>
                <a:cs typeface="Poppins" panose="00000500000000000000" pitchFamily="2" charset="0"/>
              </a:rPr>
              <a:t>90.14%.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Results indicate that RF model performs very well in identifying both positive and negative class samples, with a strong balance between sensitivity (Recall) and specificity.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The high Precision of 90.70% suggests that most positive samples predicted by the model are indeed true positives, reducing the number of false positives. </a:t>
            </a:r>
          </a:p>
        </p:txBody>
      </p:sp>
      <p:grpSp>
        <p:nvGrpSpPr>
          <p:cNvPr id="16" name="组合 15">
            <a:extLst>
              <a:ext uri="{FF2B5EF4-FFF2-40B4-BE49-F238E27FC236}">
                <a16:creationId xmlns:a16="http://schemas.microsoft.com/office/drawing/2014/main" id="{57A9B9EC-FC90-8583-E915-8CFBB2107F3F}"/>
              </a:ext>
            </a:extLst>
          </p:cNvPr>
          <p:cNvGrpSpPr/>
          <p:nvPr/>
        </p:nvGrpSpPr>
        <p:grpSpPr>
          <a:xfrm>
            <a:off x="-4" y="-3060987"/>
            <a:ext cx="18967545" cy="5093974"/>
            <a:chOff x="-4" y="-3060987"/>
            <a:chExt cx="18967545" cy="5093974"/>
          </a:xfrm>
        </p:grpSpPr>
        <p:grpSp>
          <p:nvGrpSpPr>
            <p:cNvPr id="2" name="组合 1">
              <a:extLst>
                <a:ext uri="{FF2B5EF4-FFF2-40B4-BE49-F238E27FC236}">
                  <a16:creationId xmlns:a16="http://schemas.microsoft.com/office/drawing/2014/main" id="{82105813-7EEE-70BB-091B-E9095E3D5635}"/>
                </a:ext>
              </a:extLst>
            </p:cNvPr>
            <p:cNvGrpSpPr/>
            <p:nvPr/>
          </p:nvGrpSpPr>
          <p:grpSpPr>
            <a:xfrm>
              <a:off x="-4" y="-3060987"/>
              <a:ext cx="18967545" cy="5093974"/>
              <a:chOff x="-4" y="-3060987"/>
              <a:chExt cx="18967545" cy="5093974"/>
            </a:xfrm>
          </p:grpSpPr>
          <p:sp>
            <p:nvSpPr>
              <p:cNvPr id="4" name="Freeform 3">
                <a:extLst>
                  <a:ext uri="{FF2B5EF4-FFF2-40B4-BE49-F238E27FC236}">
                    <a16:creationId xmlns:a16="http://schemas.microsoft.com/office/drawing/2014/main" id="{BE268AC5-EBD1-BE8A-70C8-37E96ED38CE5}"/>
                  </a:ext>
                </a:extLst>
              </p:cNvPr>
              <p:cNvSpPr/>
              <p:nvPr/>
            </p:nvSpPr>
            <p:spPr>
              <a:xfrm>
                <a:off x="-4" y="-53331"/>
                <a:ext cx="18288004" cy="1645584"/>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latin typeface="Poppins" panose="00000500000000000000" pitchFamily="2" charset="0"/>
                  <a:cs typeface="Poppins" panose="00000500000000000000" pitchFamily="2" charset="0"/>
                </a:endParaRPr>
              </a:p>
            </p:txBody>
          </p:sp>
          <p:grpSp>
            <p:nvGrpSpPr>
              <p:cNvPr id="5" name="Group 6">
                <a:extLst>
                  <a:ext uri="{FF2B5EF4-FFF2-40B4-BE49-F238E27FC236}">
                    <a16:creationId xmlns:a16="http://schemas.microsoft.com/office/drawing/2014/main" id="{BFCC207F-586C-F0A9-7CDD-B0A35CBA7E14}"/>
                  </a:ext>
                </a:extLst>
              </p:cNvPr>
              <p:cNvGrpSpPr/>
              <p:nvPr/>
            </p:nvGrpSpPr>
            <p:grpSpPr>
              <a:xfrm>
                <a:off x="0" y="-144661"/>
                <a:ext cx="6212838" cy="433394"/>
                <a:chOff x="0" y="-38100"/>
                <a:chExt cx="1636303" cy="114145"/>
              </a:xfrm>
            </p:grpSpPr>
            <p:sp>
              <p:nvSpPr>
                <p:cNvPr id="7" name="Freeform 7">
                  <a:extLst>
                    <a:ext uri="{FF2B5EF4-FFF2-40B4-BE49-F238E27FC236}">
                      <a16:creationId xmlns:a16="http://schemas.microsoft.com/office/drawing/2014/main" id="{2BDF965B-81FF-867E-C0DB-B1EC485C12DA}"/>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latin typeface="Poppins" panose="00000500000000000000" pitchFamily="2" charset="0"/>
                    <a:cs typeface="Poppins" panose="00000500000000000000" pitchFamily="2" charset="0"/>
                  </a:endParaRPr>
                </a:p>
              </p:txBody>
            </p:sp>
            <p:sp>
              <p:nvSpPr>
                <p:cNvPr id="8" name="TextBox 8">
                  <a:extLst>
                    <a:ext uri="{FF2B5EF4-FFF2-40B4-BE49-F238E27FC236}">
                      <a16:creationId xmlns:a16="http://schemas.microsoft.com/office/drawing/2014/main" id="{C4889749-3A02-9D1A-23E6-D18C8188A5EA}"/>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latin typeface="Poppins" panose="00000500000000000000" pitchFamily="2" charset="0"/>
                    <a:cs typeface="Poppins" panose="00000500000000000000" pitchFamily="2" charset="0"/>
                  </a:endParaRPr>
                </a:p>
              </p:txBody>
            </p:sp>
          </p:grpSp>
          <p:sp>
            <p:nvSpPr>
              <p:cNvPr id="6" name="Freeform 17">
                <a:extLst>
                  <a:ext uri="{FF2B5EF4-FFF2-40B4-BE49-F238E27FC236}">
                    <a16:creationId xmlns:a16="http://schemas.microsoft.com/office/drawing/2014/main" id="{CA4117E3-C84A-7A6D-30CF-608711646F04}"/>
                  </a:ext>
                </a:extLst>
              </p:cNvPr>
              <p:cNvSpPr/>
              <p:nvPr/>
            </p:nvSpPr>
            <p:spPr>
              <a:xfrm rot="19847341">
                <a:off x="12699788" y="-3060987"/>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endParaRPr>
              </a:p>
            </p:txBody>
          </p:sp>
        </p:grpSp>
        <p:sp>
          <p:nvSpPr>
            <p:cNvPr id="10" name="object 3">
              <a:extLst>
                <a:ext uri="{FF2B5EF4-FFF2-40B4-BE49-F238E27FC236}">
                  <a16:creationId xmlns:a16="http://schemas.microsoft.com/office/drawing/2014/main" id="{014713CB-AF46-835F-0C97-01C5247FC9BC}"/>
                </a:ext>
              </a:extLst>
            </p:cNvPr>
            <p:cNvSpPr txBox="1">
              <a:spLocks/>
            </p:cNvSpPr>
            <p:nvPr/>
          </p:nvSpPr>
          <p:spPr>
            <a:xfrm>
              <a:off x="557934" y="659003"/>
              <a:ext cx="14222655" cy="787716"/>
            </a:xfrm>
            <a:prstGeom prst="rect">
              <a:avLst/>
            </a:prstGeom>
          </p:spPr>
          <p:txBody>
            <a:bodyPr vert="horz" wrap="square" lIns="0" tIns="101918" rIns="0" bIns="0" rtlCol="0">
              <a:spAutoFit/>
            </a:bodyPr>
            <a:lstStyle>
              <a:lvl1pPr>
                <a:defRPr sz="4800" b="0" i="0">
                  <a:solidFill>
                    <a:schemeClr val="tx1"/>
                  </a:solidFill>
                  <a:latin typeface="Arial MT"/>
                  <a:ea typeface="+mj-ea"/>
                  <a:cs typeface="Arial MT"/>
                </a:defRPr>
              </a:lvl1pPr>
            </a:lstStyle>
            <a:p>
              <a:pPr marL="19050" marR="7620">
                <a:lnSpc>
                  <a:spcPts val="5190"/>
                </a:lnSpc>
                <a:spcBef>
                  <a:spcPts val="803"/>
                </a:spcBef>
              </a:pPr>
              <a:r>
                <a:rPr lang="en-US" altLang="zh-CN" b="1" kern="0">
                  <a:solidFill>
                    <a:schemeClr val="bg1"/>
                  </a:solidFill>
                  <a:latin typeface="Poppins" panose="00000500000000000000" pitchFamily="2" charset="0"/>
                  <a:cs typeface="Poppins" panose="00000500000000000000" pitchFamily="2" charset="0"/>
                </a:rPr>
                <a:t>Machine Learning </a:t>
              </a:r>
              <a:r>
                <a:rPr lang="en-US" altLang="zh-CN" kern="0">
                  <a:solidFill>
                    <a:schemeClr val="bg1"/>
                  </a:solidFill>
                  <a:latin typeface="Poppins" panose="00000500000000000000" pitchFamily="2" charset="0"/>
                  <a:cs typeface="Poppins" panose="00000500000000000000" pitchFamily="2" charset="0"/>
                </a:rPr>
                <a:t>- Random Forest Model</a:t>
              </a:r>
              <a:endParaRPr lang="en-US" altLang="zh-CN" kern="0" spc="-15">
                <a:solidFill>
                  <a:schemeClr val="bg1"/>
                </a:solidFill>
                <a:latin typeface="Poppins" panose="00000500000000000000" pitchFamily="2" charset="0"/>
                <a:cs typeface="Poppins" panose="00000500000000000000" pitchFamily="2" charset="0"/>
              </a:endParaRPr>
            </a:p>
          </p:txBody>
        </p:sp>
      </p:grpSp>
      <p:sp>
        <p:nvSpPr>
          <p:cNvPr id="9" name="object 31">
            <a:extLst>
              <a:ext uri="{FF2B5EF4-FFF2-40B4-BE49-F238E27FC236}">
                <a16:creationId xmlns:a16="http://schemas.microsoft.com/office/drawing/2014/main" id="{36254F4D-C5E3-88C4-3DD0-E827053E91DC}"/>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Feng </a:t>
            </a:r>
            <a:r>
              <a:rPr lang="en-US" altLang="zh-CN" sz="1600" spc="-60" err="1">
                <a:latin typeface="Poppins" panose="00000500000000000000" pitchFamily="2" charset="0"/>
                <a:cs typeface="Poppins" panose="00000500000000000000" pitchFamily="2" charset="0"/>
              </a:rPr>
              <a:t>Wenzhuo</a:t>
            </a:r>
            <a:endParaRPr lang="en-US"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71406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FAEFF33C-DEEC-49F1-9CEA-B2F636485B45}"/>
              </a:ext>
            </a:extLst>
          </p:cNvPr>
          <p:cNvGrpSpPr/>
          <p:nvPr/>
        </p:nvGrpSpPr>
        <p:grpSpPr>
          <a:xfrm>
            <a:off x="793555" y="2100786"/>
            <a:ext cx="9262054" cy="389530"/>
            <a:chOff x="668548" y="1713441"/>
            <a:chExt cx="8767005" cy="389530"/>
          </a:xfrm>
        </p:grpSpPr>
        <p:sp>
          <p:nvSpPr>
            <p:cNvPr id="84" name="object 19">
              <a:extLst>
                <a:ext uri="{FF2B5EF4-FFF2-40B4-BE49-F238E27FC236}">
                  <a16:creationId xmlns:a16="http://schemas.microsoft.com/office/drawing/2014/main" id="{BBCFE12A-8F1B-4934-BE12-8215F10F6B86}"/>
                </a:ext>
              </a:extLst>
            </p:cNvPr>
            <p:cNvSpPr/>
            <p:nvPr/>
          </p:nvSpPr>
          <p:spPr>
            <a:xfrm>
              <a:off x="6555553"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87" name="object 22">
              <a:extLst>
                <a:ext uri="{FF2B5EF4-FFF2-40B4-BE49-F238E27FC236}">
                  <a16:creationId xmlns:a16="http://schemas.microsoft.com/office/drawing/2014/main" id="{FDC60897-82F4-4303-B36C-22EF509EA919}"/>
                </a:ext>
              </a:extLst>
            </p:cNvPr>
            <p:cNvSpPr txBox="1"/>
            <p:nvPr/>
          </p:nvSpPr>
          <p:spPr>
            <a:xfrm>
              <a:off x="3487855" y="1713441"/>
              <a:ext cx="3128391"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071C42"/>
                  </a:solidFill>
                  <a:effectLst/>
                  <a:uLnTx/>
                  <a:uFillTx/>
                  <a:latin typeface="Poppins" panose="00000500000000000000" pitchFamily="2" charset="0"/>
                  <a:cs typeface="Poppins" panose="00000500000000000000" pitchFamily="2" charset="0"/>
                </a:rPr>
                <a:t>Model Overview</a:t>
              </a:r>
              <a:endParaRPr kumimoji="0" sz="2400" b="0" i="0" u="none" strike="noStrike" kern="1200" cap="none" spc="0" normalizeH="0" baseline="30303" noProof="0">
                <a:ln>
                  <a:noFill/>
                </a:ln>
                <a:solidFill>
                  <a:srgbClr val="071C42"/>
                </a:solidFill>
                <a:effectLst/>
                <a:uLnTx/>
                <a:uFillTx/>
                <a:latin typeface="Poppins" panose="00000500000000000000" pitchFamily="2" charset="0"/>
                <a:cs typeface="Poppins" panose="00000500000000000000" pitchFamily="2" charset="0"/>
              </a:endParaRPr>
            </a:p>
          </p:txBody>
        </p:sp>
        <p:sp>
          <p:nvSpPr>
            <p:cNvPr id="93" name="object 19">
              <a:extLst>
                <a:ext uri="{FF2B5EF4-FFF2-40B4-BE49-F238E27FC236}">
                  <a16:creationId xmlns:a16="http://schemas.microsoft.com/office/drawing/2014/main" id="{0DB39198-C697-483B-A813-65BE00D81E04}"/>
                </a:ext>
              </a:extLst>
            </p:cNvPr>
            <p:cNvSpPr/>
            <p:nvPr/>
          </p:nvSpPr>
          <p:spPr>
            <a:xfrm>
              <a:off x="668548" y="1919747"/>
              <a:ext cx="2880000" cy="0"/>
            </a:xfrm>
            <a:custGeom>
              <a:avLst/>
              <a:gdLst/>
              <a:ahLst/>
              <a:cxnLst/>
              <a:rect l="l" t="t" r="r" b="b"/>
              <a:pathLst>
                <a:path w="2352675">
                  <a:moveTo>
                    <a:pt x="0" y="0"/>
                  </a:moveTo>
                  <a:lnTo>
                    <a:pt x="2352293" y="0"/>
                  </a:lnTo>
                </a:path>
              </a:pathLst>
            </a:custGeom>
            <a:ln w="38100">
              <a:solidFill>
                <a:srgbClr val="071C4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pSp>
        <p:nvGrpSpPr>
          <p:cNvPr id="15" name="组合 14">
            <a:extLst>
              <a:ext uri="{FF2B5EF4-FFF2-40B4-BE49-F238E27FC236}">
                <a16:creationId xmlns:a16="http://schemas.microsoft.com/office/drawing/2014/main" id="{DAEA0938-476F-489D-9F21-06A09CF3EEE8}"/>
              </a:ext>
            </a:extLst>
          </p:cNvPr>
          <p:cNvGrpSpPr/>
          <p:nvPr/>
        </p:nvGrpSpPr>
        <p:grpSpPr>
          <a:xfrm>
            <a:off x="793555" y="4916437"/>
            <a:ext cx="9262054" cy="389530"/>
            <a:chOff x="960664" y="5506677"/>
            <a:chExt cx="8732177" cy="389530"/>
          </a:xfrm>
        </p:grpSpPr>
        <p:sp>
          <p:nvSpPr>
            <p:cNvPr id="121" name="object 19">
              <a:extLst>
                <a:ext uri="{FF2B5EF4-FFF2-40B4-BE49-F238E27FC236}">
                  <a16:creationId xmlns:a16="http://schemas.microsoft.com/office/drawing/2014/main" id="{E6629CED-D1D5-47E6-BC20-2F0EDF63EA62}"/>
                </a:ext>
              </a:extLst>
            </p:cNvPr>
            <p:cNvSpPr/>
            <p:nvPr/>
          </p:nvSpPr>
          <p:spPr>
            <a:xfrm>
              <a:off x="6970403" y="5712983"/>
              <a:ext cx="2722438"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122" name="object 22">
              <a:extLst>
                <a:ext uri="{FF2B5EF4-FFF2-40B4-BE49-F238E27FC236}">
                  <a16:creationId xmlns:a16="http://schemas.microsoft.com/office/drawing/2014/main" id="{093B6862-663A-40D9-A7CD-2CF97B412DE2}"/>
                </a:ext>
              </a:extLst>
            </p:cNvPr>
            <p:cNvSpPr txBox="1"/>
            <p:nvPr/>
          </p:nvSpPr>
          <p:spPr>
            <a:xfrm>
              <a:off x="3154157" y="5506677"/>
              <a:ext cx="4345190"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449A9D"/>
                  </a:solidFill>
                  <a:effectLst/>
                  <a:uLnTx/>
                  <a:uFillTx/>
                  <a:latin typeface="Poppins" panose="00000500000000000000" pitchFamily="2" charset="0"/>
                  <a:cs typeface="Poppins" panose="00000500000000000000" pitchFamily="2" charset="0"/>
                </a:rPr>
                <a:t>Results and Analysis</a:t>
              </a:r>
              <a:endParaRPr kumimoji="0" sz="2400" b="0" i="0" u="none" strike="noStrike" kern="1200" cap="none" spc="0" normalizeH="0" baseline="30303" noProof="0">
                <a:ln>
                  <a:noFill/>
                </a:ln>
                <a:solidFill>
                  <a:srgbClr val="449A9D"/>
                </a:solidFill>
                <a:effectLst/>
                <a:uLnTx/>
                <a:uFillTx/>
                <a:latin typeface="Poppins" panose="00000500000000000000" pitchFamily="2" charset="0"/>
                <a:cs typeface="Poppins" panose="00000500000000000000" pitchFamily="2" charset="0"/>
              </a:endParaRPr>
            </a:p>
          </p:txBody>
        </p:sp>
        <p:sp>
          <p:nvSpPr>
            <p:cNvPr id="125" name="object 19">
              <a:extLst>
                <a:ext uri="{FF2B5EF4-FFF2-40B4-BE49-F238E27FC236}">
                  <a16:creationId xmlns:a16="http://schemas.microsoft.com/office/drawing/2014/main" id="{AA0BA50F-1A2A-4594-925D-50FCA70BA7BC}"/>
                </a:ext>
              </a:extLst>
            </p:cNvPr>
            <p:cNvSpPr/>
            <p:nvPr/>
          </p:nvSpPr>
          <p:spPr>
            <a:xfrm>
              <a:off x="960664" y="5712983"/>
              <a:ext cx="2722438"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aphicFrame>
        <p:nvGraphicFramePr>
          <p:cNvPr id="14" name="表格 13">
            <a:extLst>
              <a:ext uri="{FF2B5EF4-FFF2-40B4-BE49-F238E27FC236}">
                <a16:creationId xmlns:a16="http://schemas.microsoft.com/office/drawing/2014/main" id="{4D1ACBCA-14A1-4593-BDC4-72E168689B4F}"/>
              </a:ext>
            </a:extLst>
          </p:cNvPr>
          <p:cNvGraphicFramePr>
            <a:graphicFrameLocks noGrp="1"/>
          </p:cNvGraphicFramePr>
          <p:nvPr>
            <p:extLst>
              <p:ext uri="{D42A27DB-BD31-4B8C-83A1-F6EECF244321}">
                <p14:modId xmlns:p14="http://schemas.microsoft.com/office/powerpoint/2010/main" val="4065106240"/>
              </p:ext>
            </p:extLst>
          </p:nvPr>
        </p:nvGraphicFramePr>
        <p:xfrm>
          <a:off x="793555" y="6016340"/>
          <a:ext cx="9262052" cy="1042112"/>
        </p:xfrm>
        <a:graphic>
          <a:graphicData uri="http://schemas.openxmlformats.org/drawingml/2006/table">
            <a:tbl>
              <a:tblPr firstRow="1" firstCol="1" bandRow="1"/>
              <a:tblGrid>
                <a:gridCol w="2086232">
                  <a:extLst>
                    <a:ext uri="{9D8B030D-6E8A-4147-A177-3AD203B41FA5}">
                      <a16:colId xmlns:a16="http://schemas.microsoft.com/office/drawing/2014/main" val="2556201711"/>
                    </a:ext>
                  </a:extLst>
                </a:gridCol>
                <a:gridCol w="1435164">
                  <a:extLst>
                    <a:ext uri="{9D8B030D-6E8A-4147-A177-3AD203B41FA5}">
                      <a16:colId xmlns:a16="http://schemas.microsoft.com/office/drawing/2014/main" val="3788462299"/>
                    </a:ext>
                  </a:extLst>
                </a:gridCol>
                <a:gridCol w="1435164">
                  <a:extLst>
                    <a:ext uri="{9D8B030D-6E8A-4147-A177-3AD203B41FA5}">
                      <a16:colId xmlns:a16="http://schemas.microsoft.com/office/drawing/2014/main" val="1941982291"/>
                    </a:ext>
                  </a:extLst>
                </a:gridCol>
                <a:gridCol w="1435164">
                  <a:extLst>
                    <a:ext uri="{9D8B030D-6E8A-4147-A177-3AD203B41FA5}">
                      <a16:colId xmlns:a16="http://schemas.microsoft.com/office/drawing/2014/main" val="693297699"/>
                    </a:ext>
                  </a:extLst>
                </a:gridCol>
                <a:gridCol w="1435164">
                  <a:extLst>
                    <a:ext uri="{9D8B030D-6E8A-4147-A177-3AD203B41FA5}">
                      <a16:colId xmlns:a16="http://schemas.microsoft.com/office/drawing/2014/main" val="3344134615"/>
                    </a:ext>
                  </a:extLst>
                </a:gridCol>
                <a:gridCol w="1435164">
                  <a:extLst>
                    <a:ext uri="{9D8B030D-6E8A-4147-A177-3AD203B41FA5}">
                      <a16:colId xmlns:a16="http://schemas.microsoft.com/office/drawing/2014/main" val="1192750313"/>
                    </a:ext>
                  </a:extLst>
                </a:gridCol>
              </a:tblGrid>
              <a:tr h="521056">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Model Name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Accuracy</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AUC</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Recall</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Precision</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20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F1 Score</a:t>
                      </a:r>
                      <a:endParaRPr lang="en-US" sz="20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6275350"/>
                  </a:ext>
                </a:extLst>
              </a:tr>
              <a:tr h="521056">
                <a:tc>
                  <a:txBody>
                    <a:bodyPr/>
                    <a:lstStyle/>
                    <a:p>
                      <a:pPr marL="0" algn="ctr">
                        <a:lnSpc>
                          <a:spcPct val="107000"/>
                        </a:lnSpc>
                        <a:spcAft>
                          <a:spcPts val="0"/>
                        </a:spcAft>
                      </a:pPr>
                      <a:r>
                        <a:rPr lang="en-US" sz="2000" b="1"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XGBoost</a:t>
                      </a:r>
                      <a:endParaRPr lang="en-US" sz="2000" b="1">
                        <a:solidFill>
                          <a:srgbClr val="000000"/>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lnSpc>
                          <a:spcPct val="107000"/>
                        </a:lnSpc>
                        <a:spcAft>
                          <a:spcPts val="0"/>
                        </a:spcAft>
                      </a:pPr>
                      <a:r>
                        <a:rPr lang="en-US" sz="2000" b="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0.8853</a:t>
                      </a:r>
                      <a:endParaRPr lang="en-US" sz="2000" b="0">
                        <a:solidFill>
                          <a:srgbClr val="000000"/>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lnSpc>
                          <a:spcPct val="107000"/>
                        </a:lnSpc>
                        <a:spcAft>
                          <a:spcPts val="0"/>
                        </a:spcAft>
                      </a:pPr>
                      <a:r>
                        <a:rPr lang="en-US" sz="2000" b="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0.9685</a:t>
                      </a:r>
                      <a:endParaRPr lang="en-US" sz="2000" b="0">
                        <a:solidFill>
                          <a:srgbClr val="000000"/>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lnSpc>
                          <a:spcPct val="107000"/>
                        </a:lnSpc>
                        <a:spcAft>
                          <a:spcPts val="0"/>
                        </a:spcAft>
                      </a:pPr>
                      <a:r>
                        <a:rPr lang="en-US" sz="2000" b="1">
                          <a:solidFill>
                            <a:srgbClr val="449A9D"/>
                          </a:solidFill>
                          <a:effectLst/>
                          <a:latin typeface="Poppins" panose="00000500000000000000" pitchFamily="2" charset="0"/>
                          <a:ea typeface="Times New Roman" panose="02020603050405020304" pitchFamily="18" charset="0"/>
                          <a:cs typeface="Poppins" panose="00000500000000000000" pitchFamily="2" charset="0"/>
                        </a:rPr>
                        <a:t>0.8440</a:t>
                      </a:r>
                      <a:endParaRPr lang="en-US" sz="2000" b="1">
                        <a:solidFill>
                          <a:srgbClr val="449A9D"/>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lnSpc>
                          <a:spcPct val="107000"/>
                        </a:lnSpc>
                        <a:spcAft>
                          <a:spcPts val="0"/>
                        </a:spcAft>
                      </a:pPr>
                      <a:r>
                        <a:rPr lang="en-US" sz="2000" b="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0.9209</a:t>
                      </a:r>
                      <a:endParaRPr lang="en-US" sz="2000" b="0">
                        <a:solidFill>
                          <a:srgbClr val="000000"/>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a:lnSpc>
                          <a:spcPct val="107000"/>
                        </a:lnSpc>
                        <a:spcAft>
                          <a:spcPts val="0"/>
                        </a:spcAft>
                      </a:pPr>
                      <a:r>
                        <a:rPr lang="en-US" sz="2000" b="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0.8596</a:t>
                      </a:r>
                      <a:endParaRPr lang="en-US" sz="2000" b="0">
                        <a:solidFill>
                          <a:srgbClr val="000000"/>
                        </a:solidFill>
                        <a:effectLst/>
                        <a:latin typeface="Poppins" panose="00000500000000000000" pitchFamily="2" charset="0"/>
                        <a:ea typeface="等线" panose="02010600030101010101" pitchFamily="2" charset="-122"/>
                        <a:cs typeface="Poppins" panose="00000500000000000000" pitchFamily="2"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320883"/>
                  </a:ext>
                </a:extLst>
              </a:tr>
            </a:tbl>
          </a:graphicData>
        </a:graphic>
      </p:graphicFrame>
      <p:sp>
        <p:nvSpPr>
          <p:cNvPr id="47" name="矩形 46">
            <a:extLst>
              <a:ext uri="{FF2B5EF4-FFF2-40B4-BE49-F238E27FC236}">
                <a16:creationId xmlns:a16="http://schemas.microsoft.com/office/drawing/2014/main" id="{96962BBF-278F-4FBD-BFA7-F14D3CF15513}"/>
              </a:ext>
            </a:extLst>
          </p:cNvPr>
          <p:cNvSpPr/>
          <p:nvPr/>
        </p:nvSpPr>
        <p:spPr>
          <a:xfrm>
            <a:off x="2615245" y="5586117"/>
            <a:ext cx="5766321" cy="371384"/>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it-IT" altLang="zh-CN"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Random Forest Model Performance Metrics</a:t>
            </a:r>
            <a:endParaRPr kumimoji="0" lang="en-US" altLang="zh-CN"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grpSp>
        <p:nvGrpSpPr>
          <p:cNvPr id="18" name="组合 17">
            <a:extLst>
              <a:ext uri="{FF2B5EF4-FFF2-40B4-BE49-F238E27FC236}">
                <a16:creationId xmlns:a16="http://schemas.microsoft.com/office/drawing/2014/main" id="{63F864CA-604D-4AC7-8DAB-9DBA14D64E10}"/>
              </a:ext>
            </a:extLst>
          </p:cNvPr>
          <p:cNvGrpSpPr/>
          <p:nvPr/>
        </p:nvGrpSpPr>
        <p:grpSpPr>
          <a:xfrm>
            <a:off x="10517976" y="5427680"/>
            <a:ext cx="7102023" cy="4118062"/>
            <a:chOff x="10438457" y="2937410"/>
            <a:chExt cx="7102023" cy="4118062"/>
          </a:xfrm>
        </p:grpSpPr>
        <p:pic>
          <p:nvPicPr>
            <p:cNvPr id="46" name="图片 45">
              <a:extLst>
                <a:ext uri="{FF2B5EF4-FFF2-40B4-BE49-F238E27FC236}">
                  <a16:creationId xmlns:a16="http://schemas.microsoft.com/office/drawing/2014/main" id="{1BC0329D-1758-4F2C-8978-82253F01F090}"/>
                </a:ext>
              </a:extLst>
            </p:cNvPr>
            <p:cNvPicPr/>
            <p:nvPr/>
          </p:nvPicPr>
          <p:blipFill>
            <a:blip r:embed="rId2">
              <a:extLst>
                <a:ext uri="{28A0092B-C50C-407E-A947-70E740481C1C}">
                  <a14:useLocalDpi xmlns:a14="http://schemas.microsoft.com/office/drawing/2010/main" val="0"/>
                </a:ext>
              </a:extLst>
            </a:blip>
            <a:srcRect/>
            <a:stretch/>
          </p:blipFill>
          <p:spPr>
            <a:xfrm>
              <a:off x="10438457" y="3547097"/>
              <a:ext cx="7102023" cy="3508375"/>
            </a:xfrm>
            <a:prstGeom prst="rect">
              <a:avLst/>
            </a:prstGeom>
          </p:spPr>
        </p:pic>
        <p:sp>
          <p:nvSpPr>
            <p:cNvPr id="17" name="矩形 16">
              <a:extLst>
                <a:ext uri="{FF2B5EF4-FFF2-40B4-BE49-F238E27FC236}">
                  <a16:creationId xmlns:a16="http://schemas.microsoft.com/office/drawing/2014/main" id="{32BCAFAD-4FC6-411F-AC30-1A6079BD2816}"/>
                </a:ext>
              </a:extLst>
            </p:cNvPr>
            <p:cNvSpPr/>
            <p:nvPr/>
          </p:nvSpPr>
          <p:spPr>
            <a:xfrm>
              <a:off x="11009326" y="2937410"/>
              <a:ext cx="5960285" cy="371384"/>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Random Forest Model Confusion Matrix and ROC Curve</a:t>
              </a:r>
              <a:endParaRPr kumimoji="0" lang="en-US" altLang="zh-CN"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grpSp>
      <p:grpSp>
        <p:nvGrpSpPr>
          <p:cNvPr id="50" name="组合 49">
            <a:extLst>
              <a:ext uri="{FF2B5EF4-FFF2-40B4-BE49-F238E27FC236}">
                <a16:creationId xmlns:a16="http://schemas.microsoft.com/office/drawing/2014/main" id="{8CFBE793-BE60-4117-9163-A67CBAA71B05}"/>
              </a:ext>
            </a:extLst>
          </p:cNvPr>
          <p:cNvGrpSpPr/>
          <p:nvPr/>
        </p:nvGrpSpPr>
        <p:grpSpPr>
          <a:xfrm>
            <a:off x="793555" y="2831988"/>
            <a:ext cx="9262054" cy="1827378"/>
            <a:chOff x="1502110" y="7655454"/>
            <a:chExt cx="9262054" cy="1827378"/>
          </a:xfrm>
        </p:grpSpPr>
        <p:sp>
          <p:nvSpPr>
            <p:cNvPr id="51" name="object 2">
              <a:extLst>
                <a:ext uri="{FF2B5EF4-FFF2-40B4-BE49-F238E27FC236}">
                  <a16:creationId xmlns:a16="http://schemas.microsoft.com/office/drawing/2014/main" id="{D6D8F5F7-19E6-43F0-A89D-50F259B31972}"/>
                </a:ext>
              </a:extLst>
            </p:cNvPr>
            <p:cNvSpPr/>
            <p:nvPr/>
          </p:nvSpPr>
          <p:spPr>
            <a:xfrm>
              <a:off x="1781324" y="7824733"/>
              <a:ext cx="8982840" cy="1658099"/>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52" name="矩形 51">
              <a:extLst>
                <a:ext uri="{FF2B5EF4-FFF2-40B4-BE49-F238E27FC236}">
                  <a16:creationId xmlns:a16="http://schemas.microsoft.com/office/drawing/2014/main" id="{DF6D41D7-EB9A-4339-9437-66E47D9390CC}"/>
                </a:ext>
              </a:extLst>
            </p:cNvPr>
            <p:cNvSpPr/>
            <p:nvPr/>
          </p:nvSpPr>
          <p:spPr>
            <a:xfrm>
              <a:off x="1502110" y="7655454"/>
              <a:ext cx="1959170" cy="338554"/>
            </a:xfrm>
            <a:prstGeom prst="rect">
              <a:avLst/>
            </a:prstGeom>
            <a:solidFill>
              <a:srgbClr val="071C42"/>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err="1">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XGBoost</a:t>
              </a:r>
              <a:endParaRPr kumimoji="0" lang="en-US" altLang="zh-CN" sz="16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endParaRPr>
            </a:p>
          </p:txBody>
        </p:sp>
        <p:sp>
          <p:nvSpPr>
            <p:cNvPr id="53" name="矩形 52">
              <a:extLst>
                <a:ext uri="{FF2B5EF4-FFF2-40B4-BE49-F238E27FC236}">
                  <a16:creationId xmlns:a16="http://schemas.microsoft.com/office/drawing/2014/main" id="{C656F150-8B57-424F-AB15-BB27C19F1242}"/>
                </a:ext>
              </a:extLst>
            </p:cNvPr>
            <p:cNvSpPr/>
            <p:nvPr/>
          </p:nvSpPr>
          <p:spPr>
            <a:xfrm>
              <a:off x="1909614" y="8163577"/>
              <a:ext cx="8594694"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err="1">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XGBoost</a:t>
              </a:r>
              <a:r>
                <a:rPr kumimoji="0" lang="en-US" altLang="zh-CN"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 is a gradient boosting framework. It builds multiple weak learners (typically decision trees) sequentially, where each new tree aims to correct the errors made by the previous ones. </a:t>
              </a:r>
              <a:r>
                <a:rPr kumimoji="0" lang="en-US" altLang="zh-CN" b="0" i="0" u="none" strike="noStrike" kern="1200" cap="none" spc="0" normalizeH="0" baseline="0" noProof="0" err="1">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XGBoost</a:t>
              </a:r>
              <a:r>
                <a:rPr kumimoji="0" lang="en-US" altLang="zh-CN"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 is highly efficient for large datasets and excels in handling imbalanced data.</a:t>
              </a:r>
            </a:p>
          </p:txBody>
        </p:sp>
      </p:grpSp>
      <p:sp>
        <p:nvSpPr>
          <p:cNvPr id="19" name="矩形 18">
            <a:extLst>
              <a:ext uri="{FF2B5EF4-FFF2-40B4-BE49-F238E27FC236}">
                <a16:creationId xmlns:a16="http://schemas.microsoft.com/office/drawing/2014/main" id="{AC3A2144-EC6D-478D-9F21-A0C88B3F8F26}"/>
              </a:ext>
            </a:extLst>
          </p:cNvPr>
          <p:cNvSpPr/>
          <p:nvPr/>
        </p:nvSpPr>
        <p:spPr>
          <a:xfrm>
            <a:off x="12969969" y="2016079"/>
            <a:ext cx="2198039" cy="375487"/>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altLang="zh-CN" sz="1600" b="1" err="1">
                <a:solidFill>
                  <a:prstClr val="black"/>
                </a:solidFill>
                <a:latin typeface="Poppins" panose="00000500000000000000" pitchFamily="2" charset="0"/>
                <a:ea typeface="等线" panose="02010600030101010101" pitchFamily="2" charset="-122"/>
                <a:cs typeface="Poppins" panose="00000500000000000000" pitchFamily="2" charset="0"/>
              </a:rPr>
              <a:t>XGBoost</a:t>
            </a:r>
            <a:r>
              <a:rPr lang="en-US" altLang="zh-CN" sz="1600" b="1">
                <a:solidFill>
                  <a:prstClr val="black"/>
                </a:solidFill>
                <a:latin typeface="Poppins" panose="00000500000000000000" pitchFamily="2" charset="0"/>
                <a:ea typeface="等线" panose="02010600030101010101" pitchFamily="2" charset="-122"/>
                <a:cs typeface="Poppins" panose="00000500000000000000" pitchFamily="2" charset="0"/>
              </a:rPr>
              <a:t> </a:t>
            </a:r>
            <a:r>
              <a:rPr kumimoji="0" lang="en-US" altLang="zh-CN"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Algorithm</a:t>
            </a:r>
            <a:endParaRPr kumimoji="0" lang="en-US" altLang="zh-CN" sz="20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endParaRPr>
          </a:p>
        </p:txBody>
      </p:sp>
      <p:sp>
        <p:nvSpPr>
          <p:cNvPr id="30" name="object 4">
            <a:extLst>
              <a:ext uri="{FF2B5EF4-FFF2-40B4-BE49-F238E27FC236}">
                <a16:creationId xmlns:a16="http://schemas.microsoft.com/office/drawing/2014/main" id="{AD374220-143D-4483-8715-293B32D932DC}"/>
              </a:ext>
            </a:extLst>
          </p:cNvPr>
          <p:cNvSpPr txBox="1"/>
          <p:nvPr/>
        </p:nvSpPr>
        <p:spPr>
          <a:xfrm>
            <a:off x="793555" y="7584023"/>
            <a:ext cx="9262051" cy="1282082"/>
          </a:xfrm>
          <a:prstGeom prst="rect">
            <a:avLst/>
          </a:prstGeom>
        </p:spPr>
        <p:txBody>
          <a:bodyPr vert="horz" wrap="square" lIns="0" tIns="20003" rIns="0" bIns="0" rtlCol="0">
            <a:spAutoFit/>
          </a:bodyPr>
          <a:lstStyle/>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sz="1800" b="0" i="0" u="none" strike="noStrike" kern="0" cap="none" spc="-15" normalizeH="0" baseline="0" noProof="0" err="1">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XGBoost</a:t>
            </a:r>
            <a:r>
              <a:rPr kumimoji="0" lang="en-US" altLang="zh-CN" sz="1800"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model achieved an </a:t>
            </a:r>
            <a:r>
              <a:rPr kumimoji="0" lang="en-US" altLang="zh-CN" sz="1800"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accuracy</a:t>
            </a:r>
            <a:r>
              <a:rPr kumimoji="0" lang="en-US" altLang="zh-CN" sz="1800"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of </a:t>
            </a:r>
            <a:r>
              <a:rPr kumimoji="0" lang="en-US" altLang="zh-CN" sz="1800" b="1" i="0" u="none" strike="noStrike" kern="0" cap="none" spc="-15" normalizeH="0" baseline="0" noProof="0">
                <a:ln>
                  <a:noFill/>
                </a:ln>
                <a:solidFill>
                  <a:srgbClr val="449A9D"/>
                </a:solidFill>
                <a:effectLst/>
                <a:uLnTx/>
                <a:uFillTx/>
                <a:latin typeface="Poppins" panose="00000500000000000000" pitchFamily="2" charset="0"/>
                <a:ea typeface="宋体" panose="02010600030101010101" pitchFamily="2" charset="-122"/>
                <a:cs typeface="Poppins" panose="00000500000000000000" pitchFamily="2" charset="0"/>
              </a:rPr>
              <a:t>88.53%</a:t>
            </a:r>
            <a:r>
              <a:rPr kumimoji="0" lang="en-US" altLang="zh-CN" sz="1800"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and a </a:t>
            </a:r>
            <a:r>
              <a:rPr kumimoji="0" lang="en-US" altLang="zh-CN" sz="1800" b="1"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recall</a:t>
            </a:r>
            <a:r>
              <a:rPr kumimoji="0" lang="en-US" altLang="zh-CN" sz="1800"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of </a:t>
            </a:r>
            <a:r>
              <a:rPr kumimoji="0" lang="en-US" altLang="zh-CN" sz="1800" b="1" i="0" u="none" strike="noStrike" kern="0" cap="none" spc="-15" normalizeH="0" baseline="0" noProof="0">
                <a:ln>
                  <a:noFill/>
                </a:ln>
                <a:solidFill>
                  <a:srgbClr val="449A9D"/>
                </a:solidFill>
                <a:effectLst/>
                <a:uLnTx/>
                <a:uFillTx/>
                <a:latin typeface="Poppins" panose="00000500000000000000" pitchFamily="2" charset="0"/>
                <a:ea typeface="宋体" panose="02010600030101010101" pitchFamily="2" charset="-122"/>
                <a:cs typeface="Poppins" panose="00000500000000000000" pitchFamily="2" charset="0"/>
              </a:rPr>
              <a:t>84.40%</a:t>
            </a:r>
            <a:r>
              <a:rPr kumimoji="0" lang="en-US" altLang="zh-CN" sz="1800"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a:t>
            </a:r>
          </a:p>
          <a:p>
            <a:pPr marL="260985" marR="7620" lvl="0" indent="-242888" algn="just" defTabSz="1371600" rtl="0" eaLnBrk="1" fontAlgn="auto" latinLnBrk="0" hangingPunct="1">
              <a:lnSpc>
                <a:spcPct val="100000"/>
              </a:lnSpc>
              <a:spcBef>
                <a:spcPts val="1200"/>
              </a:spcBef>
              <a:spcAft>
                <a:spcPts val="0"/>
              </a:spcAft>
              <a:buClrTx/>
              <a:buSzTx/>
              <a:buFont typeface="Wingdings"/>
              <a:buChar char=""/>
              <a:tabLst>
                <a:tab pos="260985" algn="l"/>
              </a:tabLst>
              <a:defRPr/>
            </a:pPr>
            <a:r>
              <a:rPr kumimoji="0" lang="en-US" altLang="zh-CN" sz="1800"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While the recall is lower compared to KNN and Random Forest, the Precision is notably higher at 92.09%, meaning </a:t>
            </a:r>
            <a:r>
              <a:rPr kumimoji="0" lang="en-US" altLang="zh-CN" sz="1800" b="0" i="0" u="none" strike="noStrike" kern="0" cap="none" spc="-15" normalizeH="0" baseline="0" noProof="0" err="1">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XGBoost</a:t>
            </a:r>
            <a:r>
              <a:rPr kumimoji="0" lang="en-US" altLang="zh-CN" sz="1800"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is more effective at reducing false positives. </a:t>
            </a:r>
          </a:p>
        </p:txBody>
      </p:sp>
      <p:grpSp>
        <p:nvGrpSpPr>
          <p:cNvPr id="16" name="组合 15">
            <a:extLst>
              <a:ext uri="{FF2B5EF4-FFF2-40B4-BE49-F238E27FC236}">
                <a16:creationId xmlns:a16="http://schemas.microsoft.com/office/drawing/2014/main" id="{57A9B9EC-FC90-8583-E915-8CFBB2107F3F}"/>
              </a:ext>
            </a:extLst>
          </p:cNvPr>
          <p:cNvGrpSpPr/>
          <p:nvPr/>
        </p:nvGrpSpPr>
        <p:grpSpPr>
          <a:xfrm>
            <a:off x="-4" y="-3060987"/>
            <a:ext cx="18967545" cy="5093974"/>
            <a:chOff x="-4" y="-3060987"/>
            <a:chExt cx="18967545" cy="5093974"/>
          </a:xfrm>
        </p:grpSpPr>
        <p:grpSp>
          <p:nvGrpSpPr>
            <p:cNvPr id="2" name="组合 1">
              <a:extLst>
                <a:ext uri="{FF2B5EF4-FFF2-40B4-BE49-F238E27FC236}">
                  <a16:creationId xmlns:a16="http://schemas.microsoft.com/office/drawing/2014/main" id="{82105813-7EEE-70BB-091B-E9095E3D5635}"/>
                </a:ext>
              </a:extLst>
            </p:cNvPr>
            <p:cNvGrpSpPr/>
            <p:nvPr/>
          </p:nvGrpSpPr>
          <p:grpSpPr>
            <a:xfrm>
              <a:off x="-4" y="-3060987"/>
              <a:ext cx="18967545" cy="5093974"/>
              <a:chOff x="-4" y="-3060987"/>
              <a:chExt cx="18967545" cy="5093974"/>
            </a:xfrm>
          </p:grpSpPr>
          <p:sp>
            <p:nvSpPr>
              <p:cNvPr id="4" name="Freeform 3">
                <a:extLst>
                  <a:ext uri="{FF2B5EF4-FFF2-40B4-BE49-F238E27FC236}">
                    <a16:creationId xmlns:a16="http://schemas.microsoft.com/office/drawing/2014/main" id="{BE268AC5-EBD1-BE8A-70C8-37E96ED38CE5}"/>
                  </a:ext>
                </a:extLst>
              </p:cNvPr>
              <p:cNvSpPr/>
              <p:nvPr/>
            </p:nvSpPr>
            <p:spPr>
              <a:xfrm>
                <a:off x="-4" y="-53331"/>
                <a:ext cx="18288004" cy="1645584"/>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latin typeface="Poppins" panose="00000500000000000000" pitchFamily="2" charset="0"/>
                  <a:cs typeface="Poppins" panose="00000500000000000000" pitchFamily="2" charset="0"/>
                </a:endParaRPr>
              </a:p>
            </p:txBody>
          </p:sp>
          <p:grpSp>
            <p:nvGrpSpPr>
              <p:cNvPr id="5" name="Group 6">
                <a:extLst>
                  <a:ext uri="{FF2B5EF4-FFF2-40B4-BE49-F238E27FC236}">
                    <a16:creationId xmlns:a16="http://schemas.microsoft.com/office/drawing/2014/main" id="{BFCC207F-586C-F0A9-7CDD-B0A35CBA7E14}"/>
                  </a:ext>
                </a:extLst>
              </p:cNvPr>
              <p:cNvGrpSpPr/>
              <p:nvPr/>
            </p:nvGrpSpPr>
            <p:grpSpPr>
              <a:xfrm>
                <a:off x="0" y="-144661"/>
                <a:ext cx="6212838" cy="433394"/>
                <a:chOff x="0" y="-38100"/>
                <a:chExt cx="1636303" cy="114145"/>
              </a:xfrm>
            </p:grpSpPr>
            <p:sp>
              <p:nvSpPr>
                <p:cNvPr id="7" name="Freeform 7">
                  <a:extLst>
                    <a:ext uri="{FF2B5EF4-FFF2-40B4-BE49-F238E27FC236}">
                      <a16:creationId xmlns:a16="http://schemas.microsoft.com/office/drawing/2014/main" id="{2BDF965B-81FF-867E-C0DB-B1EC485C12DA}"/>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latin typeface="Poppins" panose="00000500000000000000" pitchFamily="2" charset="0"/>
                    <a:cs typeface="Poppins" panose="00000500000000000000" pitchFamily="2" charset="0"/>
                  </a:endParaRPr>
                </a:p>
              </p:txBody>
            </p:sp>
            <p:sp>
              <p:nvSpPr>
                <p:cNvPr id="8" name="TextBox 8">
                  <a:extLst>
                    <a:ext uri="{FF2B5EF4-FFF2-40B4-BE49-F238E27FC236}">
                      <a16:creationId xmlns:a16="http://schemas.microsoft.com/office/drawing/2014/main" id="{C4889749-3A02-9D1A-23E6-D18C8188A5EA}"/>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latin typeface="Poppins" panose="00000500000000000000" pitchFamily="2" charset="0"/>
                    <a:cs typeface="Poppins" panose="00000500000000000000" pitchFamily="2" charset="0"/>
                  </a:endParaRPr>
                </a:p>
              </p:txBody>
            </p:sp>
          </p:grpSp>
          <p:sp>
            <p:nvSpPr>
              <p:cNvPr id="6" name="Freeform 17">
                <a:extLst>
                  <a:ext uri="{FF2B5EF4-FFF2-40B4-BE49-F238E27FC236}">
                    <a16:creationId xmlns:a16="http://schemas.microsoft.com/office/drawing/2014/main" id="{CA4117E3-C84A-7A6D-30CF-608711646F04}"/>
                  </a:ext>
                </a:extLst>
              </p:cNvPr>
              <p:cNvSpPr/>
              <p:nvPr/>
            </p:nvSpPr>
            <p:spPr>
              <a:xfrm rot="19847341">
                <a:off x="12699788" y="-3060987"/>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endParaRPr>
              </a:p>
            </p:txBody>
          </p:sp>
        </p:grpSp>
        <p:sp>
          <p:nvSpPr>
            <p:cNvPr id="10" name="object 3">
              <a:extLst>
                <a:ext uri="{FF2B5EF4-FFF2-40B4-BE49-F238E27FC236}">
                  <a16:creationId xmlns:a16="http://schemas.microsoft.com/office/drawing/2014/main" id="{014713CB-AF46-835F-0C97-01C5247FC9BC}"/>
                </a:ext>
              </a:extLst>
            </p:cNvPr>
            <p:cNvSpPr txBox="1">
              <a:spLocks/>
            </p:cNvSpPr>
            <p:nvPr/>
          </p:nvSpPr>
          <p:spPr>
            <a:xfrm>
              <a:off x="557934" y="659003"/>
              <a:ext cx="14222655" cy="787716"/>
            </a:xfrm>
            <a:prstGeom prst="rect">
              <a:avLst/>
            </a:prstGeom>
          </p:spPr>
          <p:txBody>
            <a:bodyPr vert="horz" wrap="square" lIns="0" tIns="101918" rIns="0" bIns="0" rtlCol="0">
              <a:spAutoFit/>
            </a:bodyPr>
            <a:lstStyle>
              <a:lvl1pPr>
                <a:defRPr sz="4800" b="0" i="0">
                  <a:solidFill>
                    <a:schemeClr val="tx1"/>
                  </a:solidFill>
                  <a:latin typeface="Arial MT"/>
                  <a:ea typeface="+mj-ea"/>
                  <a:cs typeface="Arial MT"/>
                </a:defRPr>
              </a:lvl1pPr>
            </a:lstStyle>
            <a:p>
              <a:pPr marL="19050" marR="7620">
                <a:lnSpc>
                  <a:spcPts val="5190"/>
                </a:lnSpc>
                <a:spcBef>
                  <a:spcPts val="803"/>
                </a:spcBef>
              </a:pPr>
              <a:r>
                <a:rPr lang="en-US" altLang="zh-CN" b="1" kern="0">
                  <a:solidFill>
                    <a:schemeClr val="bg1"/>
                  </a:solidFill>
                  <a:latin typeface="Poppins" panose="00000500000000000000" pitchFamily="2" charset="0"/>
                  <a:cs typeface="Poppins" panose="00000500000000000000" pitchFamily="2" charset="0"/>
                </a:rPr>
                <a:t>Machine Learning </a:t>
              </a:r>
              <a:r>
                <a:rPr lang="en-US" altLang="zh-CN" kern="0">
                  <a:solidFill>
                    <a:schemeClr val="bg1"/>
                  </a:solidFill>
                  <a:latin typeface="Poppins" panose="00000500000000000000" pitchFamily="2" charset="0"/>
                  <a:cs typeface="Poppins" panose="00000500000000000000" pitchFamily="2" charset="0"/>
                </a:rPr>
                <a:t>- </a:t>
              </a:r>
              <a:r>
                <a:rPr lang="en-US" altLang="zh-CN" kern="0" err="1">
                  <a:solidFill>
                    <a:schemeClr val="bg1"/>
                  </a:solidFill>
                  <a:latin typeface="Poppins" panose="00000500000000000000" pitchFamily="2" charset="0"/>
                  <a:cs typeface="Poppins" panose="00000500000000000000" pitchFamily="2" charset="0"/>
                </a:rPr>
                <a:t>XGBoost</a:t>
              </a:r>
              <a:r>
                <a:rPr lang="en-US" altLang="zh-CN" kern="0">
                  <a:solidFill>
                    <a:schemeClr val="bg1"/>
                  </a:solidFill>
                  <a:latin typeface="Poppins" panose="00000500000000000000" pitchFamily="2" charset="0"/>
                  <a:cs typeface="Poppins" panose="00000500000000000000" pitchFamily="2" charset="0"/>
                </a:rPr>
                <a:t> Model</a:t>
              </a:r>
              <a:endParaRPr lang="en-US" altLang="zh-CN" kern="0" spc="-15">
                <a:solidFill>
                  <a:schemeClr val="bg1"/>
                </a:solidFill>
                <a:latin typeface="Poppins" panose="00000500000000000000" pitchFamily="2" charset="0"/>
                <a:cs typeface="Poppins" panose="00000500000000000000" pitchFamily="2" charset="0"/>
              </a:endParaRPr>
            </a:p>
          </p:txBody>
        </p:sp>
      </p:grpSp>
      <p:pic>
        <p:nvPicPr>
          <p:cNvPr id="9" name="图片 8">
            <a:extLst>
              <a:ext uri="{FF2B5EF4-FFF2-40B4-BE49-F238E27FC236}">
                <a16:creationId xmlns:a16="http://schemas.microsoft.com/office/drawing/2014/main" id="{4F99C874-AE61-9596-74DA-1A5C0292F22C}"/>
              </a:ext>
            </a:extLst>
          </p:cNvPr>
          <p:cNvPicPr>
            <a:picLocks noChangeAspect="1"/>
          </p:cNvPicPr>
          <p:nvPr/>
        </p:nvPicPr>
        <p:blipFill>
          <a:blip r:embed="rId5"/>
          <a:stretch>
            <a:fillRect/>
          </a:stretch>
        </p:blipFill>
        <p:spPr>
          <a:xfrm>
            <a:off x="11408051" y="2387224"/>
            <a:ext cx="4914328" cy="2834145"/>
          </a:xfrm>
          <a:prstGeom prst="rect">
            <a:avLst/>
          </a:prstGeom>
        </p:spPr>
      </p:pic>
      <p:sp>
        <p:nvSpPr>
          <p:cNvPr id="3" name="object 31">
            <a:extLst>
              <a:ext uri="{FF2B5EF4-FFF2-40B4-BE49-F238E27FC236}">
                <a16:creationId xmlns:a16="http://schemas.microsoft.com/office/drawing/2014/main" id="{48516377-0C13-7D65-4697-D4758A78AB7A}"/>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Feng </a:t>
            </a:r>
            <a:r>
              <a:rPr lang="en-US" altLang="zh-CN" sz="1600" spc="-60" err="1">
                <a:latin typeface="Poppins" panose="00000500000000000000" pitchFamily="2" charset="0"/>
                <a:cs typeface="Poppins" panose="00000500000000000000" pitchFamily="2" charset="0"/>
              </a:rPr>
              <a:t>Wenzhuo</a:t>
            </a:r>
            <a:endParaRPr lang="en-US"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71733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A567438-836F-416D-A0CD-6E666F4536B8}"/>
              </a:ext>
            </a:extLst>
          </p:cNvPr>
          <p:cNvSpPr/>
          <p:nvPr/>
        </p:nvSpPr>
        <p:spPr>
          <a:xfrm>
            <a:off x="10382250" y="2703220"/>
            <a:ext cx="7253952" cy="5189113"/>
          </a:xfrm>
          <a:prstGeom prst="rect">
            <a:avLst/>
          </a:prstGeom>
        </p:spPr>
        <p:txBody>
          <a:bodyPr wrap="square">
            <a:spAutoFit/>
          </a:bodyPr>
          <a:lstStyle/>
          <a:p>
            <a:pPr marL="342900" marR="0" lvl="0" indent="-342900" algn="just" defTabSz="914400" rtl="0" eaLnBrk="1" fontAlgn="auto" latinLnBrk="0" hangingPunct="1">
              <a:lnSpc>
                <a:spcPct val="120000"/>
              </a:lnSpc>
              <a:spcBef>
                <a:spcPts val="600"/>
              </a:spcBef>
              <a:spcAft>
                <a:spcPts val="600"/>
              </a:spcAft>
              <a:buClrTx/>
              <a:buSzTx/>
              <a:buFont typeface="Wingdings" panose="05000000000000000000" pitchFamily="2" charset="2"/>
              <a:buChar char="§"/>
              <a:tabLst/>
              <a:defRPr/>
            </a:pPr>
            <a:r>
              <a:rPr kumimoji="0" lang="en-US"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Logistic Regressions</a:t>
            </a:r>
            <a:r>
              <a:rPr kumimoji="0" lang="en-US"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 show balanced performance, with accuracy, AUC, recall, precision remaining stable at consistent levels. </a:t>
            </a:r>
          </a:p>
          <a:p>
            <a:pPr marL="342900" marR="0" lvl="0" indent="-342900" algn="just" defTabSz="914400" rtl="0" eaLnBrk="1" fontAlgn="auto" latinLnBrk="0" hangingPunct="1">
              <a:lnSpc>
                <a:spcPct val="120000"/>
              </a:lnSpc>
              <a:spcBef>
                <a:spcPts val="600"/>
              </a:spcBef>
              <a:spcAft>
                <a:spcPts val="600"/>
              </a:spcAft>
              <a:buClrTx/>
              <a:buSzTx/>
              <a:buFont typeface="Wingdings" panose="05000000000000000000" pitchFamily="2" charset="2"/>
              <a:buChar char="§"/>
              <a:tabLst/>
              <a:defRPr/>
            </a:pPr>
            <a:r>
              <a:rPr kumimoji="0" lang="en-US"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KNN Model </a:t>
            </a:r>
            <a:r>
              <a:rPr kumimoji="0" lang="en-US"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stands out with the highest recall (96.80%) but low precision (80.10%), meaning the model can identify most of potential 5G users but have a higher number of false positives.</a:t>
            </a:r>
          </a:p>
          <a:p>
            <a:pPr marL="342900" marR="0" lvl="0" indent="-342900" algn="just" defTabSz="914400" rtl="0" eaLnBrk="1" fontAlgn="auto" latinLnBrk="0" hangingPunct="1">
              <a:lnSpc>
                <a:spcPct val="120000"/>
              </a:lnSpc>
              <a:spcBef>
                <a:spcPts val="600"/>
              </a:spcBef>
              <a:spcAft>
                <a:spcPts val="600"/>
              </a:spcAft>
              <a:buClrTx/>
              <a:buSzTx/>
              <a:buFont typeface="Wingdings" panose="05000000000000000000" pitchFamily="2" charset="2"/>
              <a:buChar char="§"/>
              <a:tabLst/>
              <a:defRPr/>
            </a:pPr>
            <a:r>
              <a:rPr kumimoji="0" lang="en-US"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Random Forest Model </a:t>
            </a:r>
            <a:r>
              <a:rPr kumimoji="0" lang="en-US"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shows median recall (90.14%), along with high precision (90.70%), not only effective at identifying potential 5G users but also manages false positives well. </a:t>
            </a:r>
          </a:p>
          <a:p>
            <a:pPr marL="342900" marR="0" lvl="0" indent="-342900" algn="just" defTabSz="914400" rtl="0" eaLnBrk="1" fontAlgn="auto" latinLnBrk="0" hangingPunct="1">
              <a:lnSpc>
                <a:spcPct val="120000"/>
              </a:lnSpc>
              <a:spcBef>
                <a:spcPts val="600"/>
              </a:spcBef>
              <a:spcAft>
                <a:spcPts val="600"/>
              </a:spcAft>
              <a:buClrTx/>
              <a:buSzTx/>
              <a:buFont typeface="Wingdings" panose="05000000000000000000" pitchFamily="2" charset="2"/>
              <a:buChar char="§"/>
              <a:tabLst/>
              <a:defRPr/>
            </a:pPr>
            <a:r>
              <a:rPr kumimoji="0" lang="en-US" b="1" i="0" u="none" strike="noStrike" kern="1200" cap="none" spc="0" normalizeH="0" baseline="0" noProof="0" err="1">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XGBoost</a:t>
            </a:r>
            <a:r>
              <a:rPr kumimoji="0" lang="en-US"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 Model </a:t>
            </a:r>
            <a:r>
              <a:rPr kumimoji="0" lang="en-US"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achieves the highest precision (92.09%), excelling at minimizing false positives. However, its recall is comparatively lower (84.40%). </a:t>
            </a:r>
          </a:p>
        </p:txBody>
      </p:sp>
      <p:sp>
        <p:nvSpPr>
          <p:cNvPr id="5" name="矩形 4">
            <a:extLst>
              <a:ext uri="{FF2B5EF4-FFF2-40B4-BE49-F238E27FC236}">
                <a16:creationId xmlns:a16="http://schemas.microsoft.com/office/drawing/2014/main" id="{8CF6629E-9F07-45BD-821A-38939E18D292}"/>
              </a:ext>
            </a:extLst>
          </p:cNvPr>
          <p:cNvSpPr/>
          <p:nvPr/>
        </p:nvSpPr>
        <p:spPr>
          <a:xfrm>
            <a:off x="3073635" y="2055052"/>
            <a:ext cx="4044697" cy="406265"/>
          </a:xfrm>
          <a:prstGeom prst="rect">
            <a:avLst/>
          </a:prstGeom>
        </p:spPr>
        <p:txBody>
          <a:bodyPr wrap="none" lIns="91440" tIns="45720" rIns="91440" bIns="4572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b="1">
                <a:solidFill>
                  <a:prstClr val="black"/>
                </a:solidFill>
                <a:latin typeface="Poppins"/>
                <a:ea typeface="等线"/>
                <a:cs typeface="Poppins"/>
              </a:rPr>
              <a:t>Model</a:t>
            </a:r>
            <a:r>
              <a:rPr kumimoji="0" lang="en-US" b="1" i="0" u="none" strike="noStrike" kern="1200" cap="none" spc="0" normalizeH="0" baseline="0" noProof="0">
                <a:ln>
                  <a:noFill/>
                </a:ln>
                <a:solidFill>
                  <a:prstClr val="black"/>
                </a:solidFill>
                <a:effectLst/>
                <a:uLnTx/>
                <a:uFillTx/>
                <a:latin typeface="Poppins"/>
                <a:ea typeface="等线"/>
                <a:cs typeface="Poppins"/>
              </a:rPr>
              <a:t> Performance Comparison</a:t>
            </a:r>
            <a:endParaRPr kumimoji="0" lang="en-US" sz="2400" b="0" i="0" u="none" strike="noStrike" kern="1200" cap="none" spc="0" normalizeH="0" baseline="0" noProof="0">
              <a:ln>
                <a:noFill/>
              </a:ln>
              <a:solidFill>
                <a:prstClr val="black"/>
              </a:solidFill>
              <a:effectLst/>
              <a:uLnTx/>
              <a:uFillTx/>
              <a:latin typeface="Poppins"/>
              <a:ea typeface="等线"/>
              <a:cs typeface="Poppins"/>
            </a:endParaRPr>
          </a:p>
        </p:txBody>
      </p:sp>
      <p:grpSp>
        <p:nvGrpSpPr>
          <p:cNvPr id="48" name="组合 47">
            <a:extLst>
              <a:ext uri="{FF2B5EF4-FFF2-40B4-BE49-F238E27FC236}">
                <a16:creationId xmlns:a16="http://schemas.microsoft.com/office/drawing/2014/main" id="{4DF9D7B1-34ED-48BF-B98B-0E5BF83DB2F3}"/>
              </a:ext>
            </a:extLst>
          </p:cNvPr>
          <p:cNvGrpSpPr/>
          <p:nvPr/>
        </p:nvGrpSpPr>
        <p:grpSpPr>
          <a:xfrm>
            <a:off x="10515600" y="2131252"/>
            <a:ext cx="7120603" cy="389530"/>
            <a:chOff x="960664" y="5506677"/>
            <a:chExt cx="8522721" cy="389530"/>
          </a:xfrm>
        </p:grpSpPr>
        <p:sp>
          <p:nvSpPr>
            <p:cNvPr id="49" name="object 19">
              <a:extLst>
                <a:ext uri="{FF2B5EF4-FFF2-40B4-BE49-F238E27FC236}">
                  <a16:creationId xmlns:a16="http://schemas.microsoft.com/office/drawing/2014/main" id="{3A9C6168-2D5C-419F-8D70-ED6D7A977F6E}"/>
                </a:ext>
              </a:extLst>
            </p:cNvPr>
            <p:cNvSpPr/>
            <p:nvPr/>
          </p:nvSpPr>
          <p:spPr>
            <a:xfrm>
              <a:off x="7408441" y="5712983"/>
              <a:ext cx="2074944"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54" name="object 22">
              <a:extLst>
                <a:ext uri="{FF2B5EF4-FFF2-40B4-BE49-F238E27FC236}">
                  <a16:creationId xmlns:a16="http://schemas.microsoft.com/office/drawing/2014/main" id="{6D074A52-2C06-42A9-B60A-10F8A33FC237}"/>
                </a:ext>
              </a:extLst>
            </p:cNvPr>
            <p:cNvSpPr txBox="1"/>
            <p:nvPr/>
          </p:nvSpPr>
          <p:spPr>
            <a:xfrm>
              <a:off x="3049430" y="5506677"/>
              <a:ext cx="4345190"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449A9D"/>
                  </a:solidFill>
                  <a:effectLst/>
                  <a:uLnTx/>
                  <a:uFillTx/>
                  <a:latin typeface="Poppins" panose="00000500000000000000" pitchFamily="2" charset="0"/>
                  <a:cs typeface="Poppins" panose="00000500000000000000" pitchFamily="2" charset="0"/>
                </a:rPr>
                <a:t>Results and Analysis</a:t>
              </a:r>
              <a:endParaRPr kumimoji="0" sz="2400" b="0" i="0" u="none" strike="noStrike" kern="1200" cap="none" spc="0" normalizeH="0" baseline="30303" noProof="0">
                <a:ln>
                  <a:noFill/>
                </a:ln>
                <a:solidFill>
                  <a:srgbClr val="449A9D"/>
                </a:solidFill>
                <a:effectLst/>
                <a:uLnTx/>
                <a:uFillTx/>
                <a:latin typeface="Poppins" panose="00000500000000000000" pitchFamily="2" charset="0"/>
                <a:cs typeface="Poppins" panose="00000500000000000000" pitchFamily="2" charset="0"/>
              </a:endParaRPr>
            </a:p>
          </p:txBody>
        </p:sp>
        <p:sp>
          <p:nvSpPr>
            <p:cNvPr id="55" name="object 19">
              <a:extLst>
                <a:ext uri="{FF2B5EF4-FFF2-40B4-BE49-F238E27FC236}">
                  <a16:creationId xmlns:a16="http://schemas.microsoft.com/office/drawing/2014/main" id="{1E49F286-2B56-484A-A8A2-F6BAF561B073}"/>
                </a:ext>
              </a:extLst>
            </p:cNvPr>
            <p:cNvSpPr/>
            <p:nvPr/>
          </p:nvSpPr>
          <p:spPr>
            <a:xfrm>
              <a:off x="960664" y="5712983"/>
              <a:ext cx="2074944"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sp>
        <p:nvSpPr>
          <p:cNvPr id="57" name="object 15">
            <a:extLst>
              <a:ext uri="{FF2B5EF4-FFF2-40B4-BE49-F238E27FC236}">
                <a16:creationId xmlns:a16="http://schemas.microsoft.com/office/drawing/2014/main" id="{CBFC7371-721A-40F2-AC0A-92BB7C5B1EE8}"/>
              </a:ext>
            </a:extLst>
          </p:cNvPr>
          <p:cNvSpPr txBox="1"/>
          <p:nvPr/>
        </p:nvSpPr>
        <p:spPr>
          <a:xfrm>
            <a:off x="1180496" y="8411278"/>
            <a:ext cx="368691" cy="1151721"/>
          </a:xfrm>
          <a:prstGeom prst="rect">
            <a:avLst/>
          </a:prstGeom>
        </p:spPr>
        <p:txBody>
          <a:bodyPr vert="vert270" wrap="square" lIns="0" tIns="0" rIns="0" bIns="0" rtlCol="0">
            <a:spAutoFit/>
          </a:bodyPr>
          <a:lstStyle/>
          <a:p>
            <a:pPr marL="12700" marR="0" lvl="0" indent="0" algn="l" defTabSz="914400" rtl="0" eaLnBrk="1" fontAlgn="auto" latinLnBrk="0" hangingPunct="1">
              <a:lnSpc>
                <a:spcPts val="1255"/>
              </a:lnSpc>
              <a:spcBef>
                <a:spcPts val="0"/>
              </a:spcBef>
              <a:spcAft>
                <a:spcPts val="0"/>
              </a:spcAft>
              <a:buClrTx/>
              <a:buSzTx/>
              <a:buFontTx/>
              <a:buNone/>
              <a:tabLst/>
              <a:defRPr/>
            </a:pPr>
            <a:r>
              <a:rPr kumimoji="0" lang="en-US" sz="2000" b="1" i="0" u="none" strike="noStrike" kern="1200" cap="none" spc="-10" normalizeH="0" baseline="0" noProof="0">
                <a:ln>
                  <a:noFill/>
                </a:ln>
                <a:solidFill>
                  <a:srgbClr val="FFFFFF"/>
                </a:solidFill>
                <a:effectLst/>
                <a:uLnTx/>
                <a:uFillTx/>
                <a:latin typeface="Poppins" panose="00000500000000000000" pitchFamily="2" charset="0"/>
                <a:cs typeface="Poppins" panose="00000500000000000000" pitchFamily="2" charset="0"/>
              </a:rPr>
              <a:t>Business</a:t>
            </a:r>
            <a:endParaRPr kumimoji="0" lang="en-US" sz="20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nvGrpSpPr>
          <p:cNvPr id="58" name="组合 57">
            <a:extLst>
              <a:ext uri="{FF2B5EF4-FFF2-40B4-BE49-F238E27FC236}">
                <a16:creationId xmlns:a16="http://schemas.microsoft.com/office/drawing/2014/main" id="{B5E093B2-CED8-4BED-8068-BE7CB8AF9DA1}"/>
              </a:ext>
            </a:extLst>
          </p:cNvPr>
          <p:cNvGrpSpPr/>
          <p:nvPr/>
        </p:nvGrpSpPr>
        <p:grpSpPr>
          <a:xfrm>
            <a:off x="762001" y="8137156"/>
            <a:ext cx="9753600" cy="1452215"/>
            <a:chOff x="1502109" y="7655454"/>
            <a:chExt cx="10423195" cy="1513789"/>
          </a:xfrm>
        </p:grpSpPr>
        <p:sp>
          <p:nvSpPr>
            <p:cNvPr id="59" name="object 2">
              <a:extLst>
                <a:ext uri="{FF2B5EF4-FFF2-40B4-BE49-F238E27FC236}">
                  <a16:creationId xmlns:a16="http://schemas.microsoft.com/office/drawing/2014/main" id="{5FAF6B91-8D2F-417B-820D-E528BB3DAA2B}"/>
                </a:ext>
              </a:extLst>
            </p:cNvPr>
            <p:cNvSpPr/>
            <p:nvPr/>
          </p:nvSpPr>
          <p:spPr>
            <a:xfrm>
              <a:off x="1781324" y="7941199"/>
              <a:ext cx="10143980" cy="1228044"/>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60" name="矩形 59">
              <a:extLst>
                <a:ext uri="{FF2B5EF4-FFF2-40B4-BE49-F238E27FC236}">
                  <a16:creationId xmlns:a16="http://schemas.microsoft.com/office/drawing/2014/main" id="{AA7D586B-AC06-49CA-898E-9C4D0D45E818}"/>
                </a:ext>
              </a:extLst>
            </p:cNvPr>
            <p:cNvSpPr/>
            <p:nvPr/>
          </p:nvSpPr>
          <p:spPr>
            <a:xfrm>
              <a:off x="1502109" y="7655454"/>
              <a:ext cx="2819400" cy="338554"/>
            </a:xfrm>
            <a:prstGeom prst="rect">
              <a:avLst/>
            </a:prstGeom>
            <a:solidFill>
              <a:srgbClr val="071C42"/>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Business Requirement</a:t>
              </a:r>
            </a:p>
          </p:txBody>
        </p:sp>
        <p:sp>
          <p:nvSpPr>
            <p:cNvPr id="61" name="矩形 60">
              <a:extLst>
                <a:ext uri="{FF2B5EF4-FFF2-40B4-BE49-F238E27FC236}">
                  <a16:creationId xmlns:a16="http://schemas.microsoft.com/office/drawing/2014/main" id="{CF25D500-A4BC-420F-AC41-779CBD685D89}"/>
                </a:ext>
              </a:extLst>
            </p:cNvPr>
            <p:cNvSpPr/>
            <p:nvPr/>
          </p:nvSpPr>
          <p:spPr>
            <a:xfrm>
              <a:off x="2180266" y="8128437"/>
              <a:ext cx="9346095" cy="853567"/>
            </a:xfrm>
            <a:prstGeom prst="rect">
              <a:avLst/>
            </a:prstGeom>
          </p:spPr>
          <p:txBody>
            <a:bodyPr wrap="square">
              <a:spAutoFit/>
            </a:bodyPr>
            <a:lstStyle/>
            <a:p>
              <a:pPr marL="0" marR="0" lvl="0" indent="0" algn="just" defTabSz="914400" rtl="0" eaLnBrk="1" fontAlgn="auto" latinLnBrk="0" hangingPunct="1">
                <a:lnSpc>
                  <a:spcPct val="120000"/>
                </a:lnSpc>
                <a:spcBef>
                  <a:spcPts val="300"/>
                </a:spcBef>
                <a:spcAft>
                  <a:spcPts val="300"/>
                </a:spcAft>
                <a:buClrTx/>
                <a:buSzTx/>
                <a:buFontTx/>
                <a:buNone/>
                <a:tabLst/>
                <a:defRPr/>
              </a:pPr>
              <a:r>
                <a:rPr kumimoji="0" lang="en-US" sz="1400" b="0"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In the context of 5G business applications, expanding the marketing scope to include as many potential 5G users as possible, within acceptable cost limits, is the priority. Thus, the goal is to identify potential 5G users for targeted marketing, making recall the most critical metric.</a:t>
              </a:r>
            </a:p>
          </p:txBody>
        </p:sp>
      </p:grpSp>
      <p:sp>
        <p:nvSpPr>
          <p:cNvPr id="62" name="箭头: 右 61">
            <a:extLst>
              <a:ext uri="{FF2B5EF4-FFF2-40B4-BE49-F238E27FC236}">
                <a16:creationId xmlns:a16="http://schemas.microsoft.com/office/drawing/2014/main" id="{6378C3C0-6C41-4761-A52C-34ED3E374B67}"/>
              </a:ext>
            </a:extLst>
          </p:cNvPr>
          <p:cNvSpPr/>
          <p:nvPr/>
        </p:nvSpPr>
        <p:spPr>
          <a:xfrm>
            <a:off x="11029116" y="8724652"/>
            <a:ext cx="1085884" cy="557294"/>
          </a:xfrm>
          <a:prstGeom prst="rightArrow">
            <a:avLst/>
          </a:prstGeom>
          <a:solidFill>
            <a:srgbClr val="071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panose="00000500000000000000" pitchFamily="2" charset="0"/>
              <a:cs typeface="Poppins" panose="00000500000000000000" pitchFamily="2" charset="0"/>
            </a:endParaRPr>
          </a:p>
        </p:txBody>
      </p:sp>
      <p:grpSp>
        <p:nvGrpSpPr>
          <p:cNvPr id="2" name="组合 1">
            <a:extLst>
              <a:ext uri="{FF2B5EF4-FFF2-40B4-BE49-F238E27FC236}">
                <a16:creationId xmlns:a16="http://schemas.microsoft.com/office/drawing/2014/main" id="{351DD9DD-9B90-3D7F-8AB8-EF776D99BD6C}"/>
              </a:ext>
            </a:extLst>
          </p:cNvPr>
          <p:cNvGrpSpPr/>
          <p:nvPr/>
        </p:nvGrpSpPr>
        <p:grpSpPr>
          <a:xfrm>
            <a:off x="-4" y="-3060987"/>
            <a:ext cx="18967545" cy="5093974"/>
            <a:chOff x="-4" y="-3060987"/>
            <a:chExt cx="18967545" cy="5093974"/>
          </a:xfrm>
        </p:grpSpPr>
        <p:grpSp>
          <p:nvGrpSpPr>
            <p:cNvPr id="7" name="组合 6">
              <a:extLst>
                <a:ext uri="{FF2B5EF4-FFF2-40B4-BE49-F238E27FC236}">
                  <a16:creationId xmlns:a16="http://schemas.microsoft.com/office/drawing/2014/main" id="{F3E74FE9-1EF1-2A35-4A4C-49C2859C4C58}"/>
                </a:ext>
              </a:extLst>
            </p:cNvPr>
            <p:cNvGrpSpPr/>
            <p:nvPr/>
          </p:nvGrpSpPr>
          <p:grpSpPr>
            <a:xfrm>
              <a:off x="-4" y="-3060987"/>
              <a:ext cx="18967545" cy="5093974"/>
              <a:chOff x="-4" y="-3060987"/>
              <a:chExt cx="18967545" cy="5093974"/>
            </a:xfrm>
          </p:grpSpPr>
          <p:sp>
            <p:nvSpPr>
              <p:cNvPr id="9" name="Freeform 3">
                <a:extLst>
                  <a:ext uri="{FF2B5EF4-FFF2-40B4-BE49-F238E27FC236}">
                    <a16:creationId xmlns:a16="http://schemas.microsoft.com/office/drawing/2014/main" id="{EF3E9861-7777-36C4-4AEF-7E9F49A4B05B}"/>
                  </a:ext>
                </a:extLst>
              </p:cNvPr>
              <p:cNvSpPr/>
              <p:nvPr/>
            </p:nvSpPr>
            <p:spPr>
              <a:xfrm>
                <a:off x="-4" y="-53331"/>
                <a:ext cx="18288004" cy="1645584"/>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latin typeface="Poppins" panose="00000500000000000000" pitchFamily="2" charset="0"/>
                  <a:cs typeface="Poppins" panose="00000500000000000000" pitchFamily="2" charset="0"/>
                </a:endParaRPr>
              </a:p>
            </p:txBody>
          </p:sp>
          <p:grpSp>
            <p:nvGrpSpPr>
              <p:cNvPr id="11" name="Group 6">
                <a:extLst>
                  <a:ext uri="{FF2B5EF4-FFF2-40B4-BE49-F238E27FC236}">
                    <a16:creationId xmlns:a16="http://schemas.microsoft.com/office/drawing/2014/main" id="{5249594E-AD13-D8F8-D1FC-0543B4E2FA90}"/>
                  </a:ext>
                </a:extLst>
              </p:cNvPr>
              <p:cNvGrpSpPr/>
              <p:nvPr/>
            </p:nvGrpSpPr>
            <p:grpSpPr>
              <a:xfrm>
                <a:off x="0" y="-144661"/>
                <a:ext cx="6212838" cy="433394"/>
                <a:chOff x="0" y="-38100"/>
                <a:chExt cx="1636303" cy="114145"/>
              </a:xfrm>
            </p:grpSpPr>
            <p:sp>
              <p:nvSpPr>
                <p:cNvPr id="13" name="Freeform 7">
                  <a:extLst>
                    <a:ext uri="{FF2B5EF4-FFF2-40B4-BE49-F238E27FC236}">
                      <a16:creationId xmlns:a16="http://schemas.microsoft.com/office/drawing/2014/main" id="{965B20C7-90AD-AE39-F14E-0BECAF062B88}"/>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latin typeface="Poppins" panose="00000500000000000000" pitchFamily="2" charset="0"/>
                    <a:cs typeface="Poppins" panose="00000500000000000000" pitchFamily="2" charset="0"/>
                  </a:endParaRPr>
                </a:p>
              </p:txBody>
            </p:sp>
            <p:sp>
              <p:nvSpPr>
                <p:cNvPr id="14" name="TextBox 8">
                  <a:extLst>
                    <a:ext uri="{FF2B5EF4-FFF2-40B4-BE49-F238E27FC236}">
                      <a16:creationId xmlns:a16="http://schemas.microsoft.com/office/drawing/2014/main" id="{6E0B5F7A-F212-A90D-E0F7-5A6583C92DA2}"/>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latin typeface="Poppins" panose="00000500000000000000" pitchFamily="2" charset="0"/>
                    <a:cs typeface="Poppins" panose="00000500000000000000" pitchFamily="2" charset="0"/>
                  </a:endParaRPr>
                </a:p>
              </p:txBody>
            </p:sp>
          </p:grpSp>
          <p:sp>
            <p:nvSpPr>
              <p:cNvPr id="12" name="Freeform 17">
                <a:extLst>
                  <a:ext uri="{FF2B5EF4-FFF2-40B4-BE49-F238E27FC236}">
                    <a16:creationId xmlns:a16="http://schemas.microsoft.com/office/drawing/2014/main" id="{78759A04-5D88-FC7C-FAF8-0E4009EC417B}"/>
                  </a:ext>
                </a:extLst>
              </p:cNvPr>
              <p:cNvSpPr/>
              <p:nvPr/>
            </p:nvSpPr>
            <p:spPr>
              <a:xfrm rot="19847341">
                <a:off x="12699788" y="-3060987"/>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endParaRPr>
              </a:p>
            </p:txBody>
          </p:sp>
        </p:grpSp>
        <p:sp>
          <p:nvSpPr>
            <p:cNvPr id="8" name="object 3">
              <a:extLst>
                <a:ext uri="{FF2B5EF4-FFF2-40B4-BE49-F238E27FC236}">
                  <a16:creationId xmlns:a16="http://schemas.microsoft.com/office/drawing/2014/main" id="{BD453BCE-24D7-5011-60DF-FBA5FE269859}"/>
                </a:ext>
              </a:extLst>
            </p:cNvPr>
            <p:cNvSpPr txBox="1">
              <a:spLocks/>
            </p:cNvSpPr>
            <p:nvPr/>
          </p:nvSpPr>
          <p:spPr>
            <a:xfrm>
              <a:off x="557934" y="659003"/>
              <a:ext cx="14222655" cy="787716"/>
            </a:xfrm>
            <a:prstGeom prst="rect">
              <a:avLst/>
            </a:prstGeom>
          </p:spPr>
          <p:txBody>
            <a:bodyPr vert="horz" wrap="square" lIns="0" tIns="101918" rIns="0" bIns="0" rtlCol="0">
              <a:spAutoFit/>
            </a:bodyPr>
            <a:lstStyle>
              <a:lvl1pPr>
                <a:defRPr sz="4800" b="0" i="0">
                  <a:solidFill>
                    <a:schemeClr val="tx1"/>
                  </a:solidFill>
                  <a:latin typeface="Arial MT"/>
                  <a:ea typeface="+mj-ea"/>
                  <a:cs typeface="Arial MT"/>
                </a:defRPr>
              </a:lvl1pPr>
            </a:lstStyle>
            <a:p>
              <a:pPr marL="19050" marR="7620">
                <a:lnSpc>
                  <a:spcPts val="5190"/>
                </a:lnSpc>
                <a:spcBef>
                  <a:spcPts val="803"/>
                </a:spcBef>
              </a:pPr>
              <a:r>
                <a:rPr lang="en-US" altLang="zh-CN" b="1" kern="0">
                  <a:solidFill>
                    <a:schemeClr val="bg1"/>
                  </a:solidFill>
                  <a:latin typeface="Poppins" panose="00000500000000000000" pitchFamily="2" charset="0"/>
                  <a:cs typeface="Poppins" panose="00000500000000000000" pitchFamily="2" charset="0"/>
                </a:rPr>
                <a:t>Machine Learning </a:t>
              </a:r>
              <a:r>
                <a:rPr lang="en-US" altLang="zh-CN" kern="0">
                  <a:solidFill>
                    <a:schemeClr val="bg1"/>
                  </a:solidFill>
                  <a:latin typeface="Poppins" panose="00000500000000000000" pitchFamily="2" charset="0"/>
                  <a:cs typeface="Poppins" panose="00000500000000000000" pitchFamily="2" charset="0"/>
                </a:rPr>
                <a:t>– Model Comparison</a:t>
              </a:r>
              <a:endParaRPr lang="en-US" altLang="zh-CN" kern="0" spc="-15">
                <a:solidFill>
                  <a:schemeClr val="bg1"/>
                </a:solidFill>
                <a:latin typeface="Poppins" panose="00000500000000000000" pitchFamily="2" charset="0"/>
                <a:cs typeface="Poppins" panose="00000500000000000000" pitchFamily="2" charset="0"/>
              </a:endParaRPr>
            </a:p>
          </p:txBody>
        </p:sp>
      </p:grpSp>
      <p:graphicFrame>
        <p:nvGraphicFramePr>
          <p:cNvPr id="15" name="表格 14">
            <a:extLst>
              <a:ext uri="{FF2B5EF4-FFF2-40B4-BE49-F238E27FC236}">
                <a16:creationId xmlns:a16="http://schemas.microsoft.com/office/drawing/2014/main" id="{7E951A8B-32D4-BE64-A6C8-E09866766483}"/>
              </a:ext>
            </a:extLst>
          </p:cNvPr>
          <p:cNvGraphicFramePr>
            <a:graphicFrameLocks noGrp="1"/>
          </p:cNvGraphicFramePr>
          <p:nvPr>
            <p:extLst>
              <p:ext uri="{D42A27DB-BD31-4B8C-83A1-F6EECF244321}">
                <p14:modId xmlns:p14="http://schemas.microsoft.com/office/powerpoint/2010/main" val="3412958935"/>
              </p:ext>
            </p:extLst>
          </p:nvPr>
        </p:nvGraphicFramePr>
        <p:xfrm>
          <a:off x="12628516" y="8417230"/>
          <a:ext cx="3093127" cy="1172139"/>
        </p:xfrm>
        <a:graphic>
          <a:graphicData uri="http://schemas.openxmlformats.org/drawingml/2006/table">
            <a:tbl>
              <a:tblPr firstRow="1" bandRow="1">
                <a:tableStyleId>{5C22544A-7EE6-4342-B048-85BDC9FD1C3A}</a:tableStyleId>
              </a:tblPr>
              <a:tblGrid>
                <a:gridCol w="3093127">
                  <a:extLst>
                    <a:ext uri="{9D8B030D-6E8A-4147-A177-3AD203B41FA5}">
                      <a16:colId xmlns:a16="http://schemas.microsoft.com/office/drawing/2014/main" val="922687169"/>
                    </a:ext>
                  </a:extLst>
                </a:gridCol>
              </a:tblGrid>
              <a:tr h="557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rPr>
                        <a:t>Best Model</a:t>
                      </a:r>
                    </a:p>
                  </a:txBody>
                  <a:tcPr anchor="ctr">
                    <a:lnL w="38100" cap="flat" cmpd="sng" algn="ctr">
                      <a:solidFill>
                        <a:srgbClr val="479C9E"/>
                      </a:solidFill>
                      <a:prstDash val="solid"/>
                      <a:round/>
                      <a:headEnd type="none" w="med" len="med"/>
                      <a:tailEnd type="none" w="med" len="med"/>
                    </a:lnL>
                    <a:lnR w="38100" cap="flat" cmpd="sng" algn="ctr">
                      <a:solidFill>
                        <a:srgbClr val="479C9E"/>
                      </a:solidFill>
                      <a:prstDash val="solid"/>
                      <a:round/>
                      <a:headEnd type="none" w="med" len="med"/>
                      <a:tailEnd type="none" w="med" len="med"/>
                    </a:lnR>
                    <a:lnT w="38100" cap="flat" cmpd="sng" algn="ctr">
                      <a:solidFill>
                        <a:srgbClr val="479C9E"/>
                      </a:solidFill>
                      <a:prstDash val="solid"/>
                      <a:round/>
                      <a:headEnd type="none" w="med" len="med"/>
                      <a:tailEnd type="none" w="med" len="med"/>
                    </a:lnT>
                    <a:lnB w="38100" cap="flat" cmpd="sng" algn="ctr">
                      <a:solidFill>
                        <a:srgbClr val="479C9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9022762"/>
                  </a:ext>
                </a:extLst>
              </a:tr>
              <a:tr h="6146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rPr>
                        <a:t>👑</a:t>
                      </a:r>
                      <a:r>
                        <a:rPr kumimoji="0" lang="en-US" altLang="zh-CN" sz="20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KNN</a:t>
                      </a:r>
                    </a:p>
                  </a:txBody>
                  <a:tcPr anchor="ctr">
                    <a:lnL w="38100" cap="flat" cmpd="sng" algn="ctr">
                      <a:solidFill>
                        <a:srgbClr val="479C9E"/>
                      </a:solidFill>
                      <a:prstDash val="solid"/>
                      <a:round/>
                      <a:headEnd type="none" w="med" len="med"/>
                      <a:tailEnd type="none" w="med" len="med"/>
                    </a:lnL>
                    <a:lnR w="38100" cap="flat" cmpd="sng" algn="ctr">
                      <a:solidFill>
                        <a:srgbClr val="479C9E"/>
                      </a:solidFill>
                      <a:prstDash val="solid"/>
                      <a:round/>
                      <a:headEnd type="none" w="med" len="med"/>
                      <a:tailEnd type="none" w="med" len="med"/>
                    </a:lnR>
                    <a:lnT w="38100" cap="flat" cmpd="sng" algn="ctr">
                      <a:solidFill>
                        <a:srgbClr val="479C9E"/>
                      </a:solidFill>
                      <a:prstDash val="solid"/>
                      <a:round/>
                      <a:headEnd type="none" w="med" len="med"/>
                      <a:tailEnd type="none" w="med" len="med"/>
                    </a:lnT>
                    <a:lnB w="38100" cap="flat" cmpd="sng" algn="ctr">
                      <a:solidFill>
                        <a:srgbClr val="479C9E"/>
                      </a:solidFill>
                      <a:prstDash val="solid"/>
                      <a:round/>
                      <a:headEnd type="none" w="med" len="med"/>
                      <a:tailEnd type="none" w="med" len="med"/>
                    </a:lnB>
                    <a:lnTlToBr w="12700" cmpd="sng">
                      <a:noFill/>
                      <a:prstDash val="solid"/>
                    </a:lnTlToBr>
                    <a:lnBlToTr w="12700" cmpd="sng">
                      <a:noFill/>
                      <a:prstDash val="solid"/>
                    </a:lnBlToTr>
                    <a:solidFill>
                      <a:srgbClr val="479C9E"/>
                    </a:solidFill>
                  </a:tcPr>
                </a:tc>
                <a:extLst>
                  <a:ext uri="{0D108BD9-81ED-4DB2-BD59-A6C34878D82A}">
                    <a16:rowId xmlns:a16="http://schemas.microsoft.com/office/drawing/2014/main" val="2598885172"/>
                  </a:ext>
                </a:extLst>
              </a:tr>
            </a:tbl>
          </a:graphicData>
        </a:graphic>
      </p:graphicFrame>
      <p:sp>
        <p:nvSpPr>
          <p:cNvPr id="3" name="object 31">
            <a:extLst>
              <a:ext uri="{FF2B5EF4-FFF2-40B4-BE49-F238E27FC236}">
                <a16:creationId xmlns:a16="http://schemas.microsoft.com/office/drawing/2014/main" id="{BD710104-FCC4-77AD-12C3-3570B7A6AFD1}"/>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Feng </a:t>
            </a:r>
            <a:r>
              <a:rPr lang="en-US" altLang="zh-CN" sz="1600" spc="-60" err="1">
                <a:latin typeface="Poppins" panose="00000500000000000000" pitchFamily="2" charset="0"/>
                <a:cs typeface="Poppins" panose="00000500000000000000" pitchFamily="2" charset="0"/>
              </a:rPr>
              <a:t>Wenzhuo</a:t>
            </a:r>
            <a:endParaRPr lang="en-US" sz="1600">
              <a:latin typeface="Poppins" panose="00000500000000000000" pitchFamily="2" charset="0"/>
              <a:cs typeface="Poppins" panose="00000500000000000000" pitchFamily="2" charset="0"/>
            </a:endParaRPr>
          </a:p>
        </p:txBody>
      </p:sp>
      <p:pic>
        <p:nvPicPr>
          <p:cNvPr id="10" name="图片 9" descr="图表, 条形图&#10;&#10;已自动生成说明">
            <a:extLst>
              <a:ext uri="{FF2B5EF4-FFF2-40B4-BE49-F238E27FC236}">
                <a16:creationId xmlns:a16="http://schemas.microsoft.com/office/drawing/2014/main" id="{941CD3BE-56B6-9879-0953-EFDC4669722E}"/>
              </a:ext>
            </a:extLst>
          </p:cNvPr>
          <p:cNvPicPr>
            <a:picLocks noChangeAspect="1"/>
          </p:cNvPicPr>
          <p:nvPr/>
        </p:nvPicPr>
        <p:blipFill>
          <a:blip r:embed="rId4"/>
          <a:stretch>
            <a:fillRect/>
          </a:stretch>
        </p:blipFill>
        <p:spPr>
          <a:xfrm>
            <a:off x="1047750" y="2518410"/>
            <a:ext cx="9136380" cy="5082540"/>
          </a:xfrm>
          <a:prstGeom prst="rect">
            <a:avLst/>
          </a:prstGeom>
          <a:ln>
            <a:noFill/>
          </a:ln>
        </p:spPr>
      </p:pic>
    </p:spTree>
    <p:extLst>
      <p:ext uri="{BB962C8B-B14F-4D97-AF65-F5344CB8AC3E}">
        <p14:creationId xmlns:p14="http://schemas.microsoft.com/office/powerpoint/2010/main" val="270959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21496" y="1456808"/>
            <a:ext cx="11840210" cy="1415644"/>
          </a:xfrm>
          <a:prstGeom prst="rect">
            <a:avLst/>
          </a:prstGeom>
        </p:spPr>
        <p:txBody>
          <a:bodyPr wrap="square" lIns="0" tIns="0" rIns="0" bIns="0" rtlCol="0" anchor="t">
            <a:spAutoFit/>
          </a:bodyPr>
          <a:lstStyle/>
          <a:p>
            <a:r>
              <a:rPr lang="en-US" sz="5599" b="1">
                <a:solidFill>
                  <a:srgbClr val="101010"/>
                </a:solidFill>
                <a:latin typeface="Poppins Bold"/>
                <a:ea typeface="Poppins Bold"/>
                <a:cs typeface="Poppins Bold"/>
                <a:sym typeface="Poppins Bold"/>
              </a:rPr>
              <a:t>Business Strategies </a:t>
            </a:r>
          </a:p>
          <a:p>
            <a:r>
              <a:rPr lang="en-US" sz="3600">
                <a:solidFill>
                  <a:srgbClr val="101010"/>
                </a:solidFill>
                <a:latin typeface="Poppins" panose="00000500000000000000" pitchFamily="2" charset="0"/>
                <a:ea typeface="Poppins Bold"/>
                <a:cs typeface="Poppins" panose="00000500000000000000" pitchFamily="2" charset="0"/>
                <a:sym typeface="Poppins Bold"/>
              </a:rPr>
              <a:t>Target on ARPU, DOU &amp; MOU</a:t>
            </a:r>
          </a:p>
        </p:txBody>
      </p:sp>
      <p:grpSp>
        <p:nvGrpSpPr>
          <p:cNvPr id="3" name="Group 3"/>
          <p:cNvGrpSpPr/>
          <p:nvPr/>
        </p:nvGrpSpPr>
        <p:grpSpPr>
          <a:xfrm>
            <a:off x="0" y="5143500"/>
            <a:ext cx="6121614" cy="514350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zh-CN" alt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21496" y="5934101"/>
            <a:ext cx="3509493" cy="413190"/>
          </a:xfrm>
          <a:prstGeom prst="rect">
            <a:avLst/>
          </a:prstGeom>
        </p:spPr>
        <p:txBody>
          <a:bodyPr lIns="0" tIns="0" rIns="0" bIns="0" rtlCol="0" anchor="t">
            <a:spAutoFit/>
          </a:bodyPr>
          <a:lstStyle/>
          <a:p>
            <a:pPr algn="l">
              <a:lnSpc>
                <a:spcPts val="3360"/>
              </a:lnSpc>
            </a:pPr>
            <a:r>
              <a:rPr lang="en-US" sz="2400" b="1">
                <a:solidFill>
                  <a:srgbClr val="FFFFFF"/>
                </a:solidFill>
                <a:latin typeface="Poppins Bold"/>
                <a:ea typeface="Poppins Bold"/>
                <a:cs typeface="Poppins Bold"/>
                <a:sym typeface="Poppins Bold"/>
              </a:rPr>
              <a:t>High-spending Users</a:t>
            </a:r>
          </a:p>
        </p:txBody>
      </p:sp>
      <p:sp>
        <p:nvSpPr>
          <p:cNvPr id="7" name="TextBox 7"/>
          <p:cNvSpPr txBox="1"/>
          <p:nvPr/>
        </p:nvSpPr>
        <p:spPr>
          <a:xfrm>
            <a:off x="1221495" y="6783407"/>
            <a:ext cx="4198229" cy="2477601"/>
          </a:xfrm>
          <a:prstGeom prst="rect">
            <a:avLst/>
          </a:prstGeom>
        </p:spPr>
        <p:txBody>
          <a:bodyPr wrap="square" lIns="0" tIns="0" rIns="0" bIns="0" rtlCol="0" anchor="t">
            <a:spAutoFit/>
          </a:bodyPr>
          <a:lstStyle/>
          <a:p>
            <a:pPr algn="l">
              <a:spcAft>
                <a:spcPts val="1200"/>
              </a:spcAft>
            </a:pPr>
            <a:r>
              <a:rPr lang="en-US" altLang="zh-CN">
                <a:solidFill>
                  <a:srgbClr val="D9D9D9"/>
                </a:solidFill>
                <a:latin typeface="Poppins"/>
                <a:ea typeface="Poppins"/>
                <a:cs typeface="Poppins"/>
                <a:sym typeface="Poppins"/>
              </a:rPr>
              <a:t>F</a:t>
            </a:r>
            <a:r>
              <a:rPr lang="en-US" sz="1800">
                <a:solidFill>
                  <a:srgbClr val="D9D9D9"/>
                </a:solidFill>
                <a:latin typeface="Poppins"/>
                <a:ea typeface="Poppins"/>
                <a:cs typeface="Poppins"/>
                <a:sym typeface="Poppins"/>
              </a:rPr>
              <a:t>ocus on promoting premium 5G plans with enhanced features:</a:t>
            </a:r>
          </a:p>
          <a:p>
            <a:pPr lvl="1">
              <a:spcBef>
                <a:spcPts val="600"/>
              </a:spcBef>
              <a:spcAft>
                <a:spcPts val="1200"/>
              </a:spcAft>
            </a:pPr>
            <a:r>
              <a:rPr lang="en-US" sz="2000" b="1">
                <a:solidFill>
                  <a:srgbClr val="D9D9D9"/>
                </a:solidFill>
                <a:latin typeface="Poppins"/>
                <a:ea typeface="Poppins"/>
                <a:cs typeface="Poppins"/>
                <a:sym typeface="Poppins"/>
              </a:rPr>
              <a:t>Faster speeds</a:t>
            </a:r>
          </a:p>
          <a:p>
            <a:pPr lvl="1">
              <a:spcAft>
                <a:spcPts val="1200"/>
              </a:spcAft>
            </a:pPr>
            <a:r>
              <a:rPr lang="en-US" sz="2000" b="1">
                <a:solidFill>
                  <a:srgbClr val="D9D9D9"/>
                </a:solidFill>
                <a:latin typeface="Poppins"/>
                <a:ea typeface="Poppins"/>
                <a:cs typeface="Poppins"/>
                <a:sym typeface="Poppins"/>
              </a:rPr>
              <a:t>Exclusive content</a:t>
            </a:r>
          </a:p>
          <a:p>
            <a:pPr lvl="1">
              <a:spcAft>
                <a:spcPts val="1200"/>
              </a:spcAft>
            </a:pPr>
            <a:r>
              <a:rPr lang="en-US" sz="2000" b="1">
                <a:solidFill>
                  <a:srgbClr val="D9D9D9"/>
                </a:solidFill>
                <a:latin typeface="Poppins"/>
                <a:ea typeface="Poppins"/>
                <a:cs typeface="Poppins"/>
                <a:sym typeface="Poppins"/>
              </a:rPr>
              <a:t>Additional services</a:t>
            </a:r>
          </a:p>
          <a:p>
            <a:pPr lvl="1">
              <a:spcAft>
                <a:spcPts val="1200"/>
              </a:spcAft>
            </a:pPr>
            <a:r>
              <a:rPr lang="en-US" sz="2000" b="1">
                <a:solidFill>
                  <a:srgbClr val="D9D9D9"/>
                </a:solidFill>
                <a:latin typeface="Poppins"/>
                <a:ea typeface="Poppins"/>
                <a:cs typeface="Poppins"/>
                <a:sym typeface="Poppins"/>
              </a:rPr>
              <a:t>……</a:t>
            </a:r>
          </a:p>
        </p:txBody>
      </p:sp>
      <p:sp>
        <p:nvSpPr>
          <p:cNvPr id="8" name="TextBox 8"/>
          <p:cNvSpPr txBox="1"/>
          <p:nvPr/>
        </p:nvSpPr>
        <p:spPr>
          <a:xfrm>
            <a:off x="1221496" y="3272102"/>
            <a:ext cx="10781114" cy="1087349"/>
          </a:xfrm>
          <a:prstGeom prst="rect">
            <a:avLst/>
          </a:prstGeom>
        </p:spPr>
        <p:txBody>
          <a:bodyPr wrap="square" lIns="0" tIns="0" rIns="0" bIns="0" rtlCol="0" anchor="t">
            <a:spAutoFit/>
          </a:bodyPr>
          <a:lstStyle/>
          <a:p>
            <a:pPr algn="l">
              <a:lnSpc>
                <a:spcPts val="2880"/>
              </a:lnSpc>
            </a:pPr>
            <a:r>
              <a:rPr lang="en-US" sz="1800">
                <a:solidFill>
                  <a:srgbClr val="545454"/>
                </a:solidFill>
                <a:latin typeface="Poppins"/>
                <a:ea typeface="Poppins"/>
                <a:cs typeface="Poppins"/>
                <a:sym typeface="Poppins"/>
              </a:rPr>
              <a:t>From the exploratory data analysis, we can conclude that the key factors influencing the switch to 5G are consumption-related </a:t>
            </a:r>
            <a:r>
              <a:rPr lang="en-US" altLang="zh-CN" sz="1800">
                <a:solidFill>
                  <a:srgbClr val="545454"/>
                </a:solidFill>
                <a:latin typeface="Poppins"/>
                <a:ea typeface="Poppins"/>
                <a:cs typeface="Poppins"/>
                <a:sym typeface="Poppins"/>
              </a:rPr>
              <a:t>variables</a:t>
            </a:r>
            <a:r>
              <a:rPr lang="en-US" sz="1800">
                <a:solidFill>
                  <a:srgbClr val="545454"/>
                </a:solidFill>
                <a:latin typeface="Poppins"/>
                <a:ea typeface="Poppins"/>
                <a:cs typeface="Poppins"/>
                <a:sym typeface="Poppins"/>
              </a:rPr>
              <a:t>, dataflow usage variables and voice usage variables.</a:t>
            </a:r>
          </a:p>
        </p:txBody>
      </p:sp>
      <p:sp>
        <p:nvSpPr>
          <p:cNvPr id="9" name="Freeform 9"/>
          <p:cNvSpPr/>
          <p:nvPr/>
        </p:nvSpPr>
        <p:spPr>
          <a:xfrm>
            <a:off x="13061706" y="-1677428"/>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10" name="Group 10"/>
          <p:cNvGrpSpPr/>
          <p:nvPr/>
        </p:nvGrpSpPr>
        <p:grpSpPr>
          <a:xfrm>
            <a:off x="6121614" y="5143500"/>
            <a:ext cx="6044772" cy="5143500"/>
            <a:chOff x="0" y="0"/>
            <a:chExt cx="1432835" cy="1219200"/>
          </a:xfrm>
        </p:grpSpPr>
        <p:sp>
          <p:nvSpPr>
            <p:cNvPr id="11" name="Freeform 11"/>
            <p:cNvSpPr/>
            <p:nvPr/>
          </p:nvSpPr>
          <p:spPr>
            <a:xfrm>
              <a:off x="0" y="0"/>
              <a:ext cx="1432835" cy="1219200"/>
            </a:xfrm>
            <a:custGeom>
              <a:avLst/>
              <a:gdLst/>
              <a:ahLst/>
              <a:cxnLst/>
              <a:rect l="l" t="t" r="r" b="b"/>
              <a:pathLst>
                <a:path w="1432835" h="1219200">
                  <a:moveTo>
                    <a:pt x="0" y="0"/>
                  </a:moveTo>
                  <a:lnTo>
                    <a:pt x="1432835" y="0"/>
                  </a:lnTo>
                  <a:lnTo>
                    <a:pt x="1432835" y="1219200"/>
                  </a:lnTo>
                  <a:lnTo>
                    <a:pt x="0" y="1219200"/>
                  </a:lnTo>
                  <a:close/>
                </a:path>
              </a:pathLst>
            </a:custGeom>
            <a:solidFill>
              <a:srgbClr val="3DCAB1"/>
            </a:solidFill>
          </p:spPr>
          <p:txBody>
            <a:bodyPr/>
            <a:lstStyle/>
            <a:p>
              <a:endParaRPr lang="zh-CN" altLang="en-US"/>
            </a:p>
          </p:txBody>
        </p:sp>
        <p:sp>
          <p:nvSpPr>
            <p:cNvPr id="12" name="TextBox 12"/>
            <p:cNvSpPr txBox="1"/>
            <p:nvPr/>
          </p:nvSpPr>
          <p:spPr>
            <a:xfrm>
              <a:off x="0" y="-38100"/>
              <a:ext cx="1432835" cy="12573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7304689" y="5934101"/>
            <a:ext cx="3509493" cy="419346"/>
          </a:xfrm>
          <a:prstGeom prst="rect">
            <a:avLst/>
          </a:prstGeom>
        </p:spPr>
        <p:txBody>
          <a:bodyPr wrap="square" lIns="0" tIns="0" rIns="0" bIns="0" rtlCol="0" anchor="t">
            <a:spAutoFit/>
          </a:bodyPr>
          <a:lstStyle/>
          <a:p>
            <a:pPr algn="l">
              <a:lnSpc>
                <a:spcPts val="3360"/>
              </a:lnSpc>
            </a:pPr>
            <a:r>
              <a:rPr lang="en-US" altLang="zh-CN" sz="2400" b="1">
                <a:solidFill>
                  <a:schemeClr val="bg1"/>
                </a:solidFill>
                <a:latin typeface="Poppins Bold"/>
                <a:ea typeface="Poppins Bold"/>
                <a:cs typeface="Poppins Bold"/>
                <a:sym typeface="Poppins Bold"/>
              </a:rPr>
              <a:t>Call-focused</a:t>
            </a:r>
            <a:r>
              <a:rPr lang="en-US" sz="2400" b="1">
                <a:solidFill>
                  <a:schemeClr val="bg1"/>
                </a:solidFill>
                <a:latin typeface="Poppins Bold"/>
                <a:ea typeface="Poppins Bold"/>
                <a:cs typeface="Poppins Bold"/>
                <a:sym typeface="Poppins Bold"/>
              </a:rPr>
              <a:t> Users</a:t>
            </a:r>
          </a:p>
        </p:txBody>
      </p:sp>
      <p:sp>
        <p:nvSpPr>
          <p:cNvPr id="14" name="TextBox 14"/>
          <p:cNvSpPr txBox="1"/>
          <p:nvPr/>
        </p:nvSpPr>
        <p:spPr>
          <a:xfrm>
            <a:off x="7304688" y="6783407"/>
            <a:ext cx="3966377" cy="2477601"/>
          </a:xfrm>
          <a:prstGeom prst="rect">
            <a:avLst/>
          </a:prstGeom>
        </p:spPr>
        <p:txBody>
          <a:bodyPr wrap="square" lIns="0" tIns="0" rIns="0" bIns="0" rtlCol="0" anchor="t">
            <a:spAutoFit/>
          </a:bodyPr>
          <a:lstStyle/>
          <a:p>
            <a:pPr algn="l">
              <a:spcAft>
                <a:spcPts val="1200"/>
              </a:spcAft>
            </a:pPr>
            <a:r>
              <a:rPr lang="en-US">
                <a:solidFill>
                  <a:schemeClr val="bg1"/>
                </a:solidFill>
                <a:latin typeface="Poppins"/>
                <a:ea typeface="Poppins"/>
                <a:cs typeface="Poppins"/>
                <a:sym typeface="Poppins"/>
              </a:rPr>
              <a:t>P</a:t>
            </a:r>
            <a:r>
              <a:rPr lang="en-US" sz="1800">
                <a:solidFill>
                  <a:schemeClr val="bg1"/>
                </a:solidFill>
                <a:latin typeface="Poppins"/>
                <a:ea typeface="Poppins"/>
                <a:cs typeface="Poppins"/>
                <a:sym typeface="Poppins"/>
              </a:rPr>
              <a:t>romote the superior call quality and network stability of 5G:</a:t>
            </a:r>
          </a:p>
          <a:p>
            <a:pPr lvl="1">
              <a:spcBef>
                <a:spcPts val="600"/>
              </a:spcBef>
              <a:spcAft>
                <a:spcPts val="1200"/>
              </a:spcAft>
            </a:pPr>
            <a:r>
              <a:rPr lang="en-US" sz="2000" b="1">
                <a:solidFill>
                  <a:schemeClr val="bg1"/>
                </a:solidFill>
                <a:latin typeface="Poppins"/>
                <a:ea typeface="Poppins"/>
                <a:cs typeface="Poppins"/>
                <a:sym typeface="Poppins"/>
              </a:rPr>
              <a:t>HD voice calls</a:t>
            </a:r>
          </a:p>
          <a:p>
            <a:pPr lvl="1">
              <a:spcAft>
                <a:spcPts val="1200"/>
              </a:spcAft>
            </a:pPr>
            <a:r>
              <a:rPr lang="en-US" sz="2000" b="1">
                <a:solidFill>
                  <a:schemeClr val="bg1"/>
                </a:solidFill>
                <a:latin typeface="Poppins"/>
                <a:ea typeface="Poppins"/>
                <a:cs typeface="Poppins"/>
                <a:sym typeface="Poppins"/>
              </a:rPr>
              <a:t>Video calls</a:t>
            </a:r>
          </a:p>
          <a:p>
            <a:pPr lvl="1">
              <a:spcAft>
                <a:spcPts val="1200"/>
              </a:spcAft>
            </a:pPr>
            <a:r>
              <a:rPr lang="en-US" sz="2000" b="1">
                <a:solidFill>
                  <a:schemeClr val="bg1"/>
                </a:solidFill>
                <a:latin typeface="Poppins"/>
                <a:ea typeface="Poppins"/>
                <a:cs typeface="Poppins"/>
                <a:sym typeface="Poppins"/>
              </a:rPr>
              <a:t>Rich text messages</a:t>
            </a:r>
          </a:p>
          <a:p>
            <a:pPr lvl="1">
              <a:spcAft>
                <a:spcPts val="1200"/>
              </a:spcAft>
            </a:pPr>
            <a:r>
              <a:rPr lang="en-US" sz="2000" b="1">
                <a:solidFill>
                  <a:schemeClr val="bg1"/>
                </a:solidFill>
                <a:latin typeface="Poppins"/>
                <a:ea typeface="Poppins"/>
                <a:cs typeface="Poppins"/>
                <a:sym typeface="Poppins"/>
              </a:rPr>
              <a:t>……</a:t>
            </a:r>
          </a:p>
        </p:txBody>
      </p:sp>
      <p:grpSp>
        <p:nvGrpSpPr>
          <p:cNvPr id="15" name="Group 15"/>
          <p:cNvGrpSpPr/>
          <p:nvPr/>
        </p:nvGrpSpPr>
        <p:grpSpPr>
          <a:xfrm>
            <a:off x="12166386" y="5143500"/>
            <a:ext cx="6121614" cy="5143500"/>
            <a:chOff x="0" y="0"/>
            <a:chExt cx="1451049" cy="1219200"/>
          </a:xfrm>
        </p:grpSpPr>
        <p:sp>
          <p:nvSpPr>
            <p:cNvPr id="16" name="Freeform 16"/>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zh-CN" altLang="en-US"/>
            </a:p>
          </p:txBody>
        </p:sp>
        <p:sp>
          <p:nvSpPr>
            <p:cNvPr id="17" name="TextBox 17"/>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3349461" y="5934101"/>
            <a:ext cx="3509493" cy="424815"/>
          </a:xfrm>
          <a:prstGeom prst="rect">
            <a:avLst/>
          </a:prstGeom>
        </p:spPr>
        <p:txBody>
          <a:bodyPr lIns="0" tIns="0" rIns="0" bIns="0" rtlCol="0" anchor="t">
            <a:spAutoFit/>
          </a:bodyPr>
          <a:lstStyle/>
          <a:p>
            <a:pPr algn="l">
              <a:lnSpc>
                <a:spcPts val="3360"/>
              </a:lnSpc>
            </a:pPr>
            <a:r>
              <a:rPr lang="en-US" altLang="zh-CN" sz="2400" b="1">
                <a:solidFill>
                  <a:srgbClr val="D9D9D9"/>
                </a:solidFill>
                <a:latin typeface="Poppins"/>
                <a:ea typeface="Poppins"/>
                <a:cs typeface="Poppins"/>
                <a:sym typeface="Poppins"/>
              </a:rPr>
              <a:t>Data-hungry Users</a:t>
            </a:r>
            <a:endParaRPr lang="en-US" sz="2400" b="1">
              <a:solidFill>
                <a:srgbClr val="FFFFFF"/>
              </a:solidFill>
              <a:latin typeface="Poppins Bold"/>
              <a:ea typeface="Poppins Bold"/>
              <a:cs typeface="Poppins Bold"/>
              <a:sym typeface="Poppins Bold"/>
            </a:endParaRPr>
          </a:p>
        </p:txBody>
      </p:sp>
      <p:sp>
        <p:nvSpPr>
          <p:cNvPr id="19" name="TextBox 19"/>
          <p:cNvSpPr txBox="1"/>
          <p:nvPr/>
        </p:nvSpPr>
        <p:spPr>
          <a:xfrm>
            <a:off x="13349461" y="6783407"/>
            <a:ext cx="3678622" cy="2477601"/>
          </a:xfrm>
          <a:prstGeom prst="rect">
            <a:avLst/>
          </a:prstGeom>
        </p:spPr>
        <p:txBody>
          <a:bodyPr lIns="0" tIns="0" rIns="0" bIns="0" rtlCol="0" anchor="t">
            <a:spAutoFit/>
          </a:bodyPr>
          <a:lstStyle/>
          <a:p>
            <a:pPr algn="l">
              <a:spcAft>
                <a:spcPts val="1200"/>
              </a:spcAft>
            </a:pPr>
            <a:r>
              <a:rPr lang="en-US" altLang="zh-CN">
                <a:solidFill>
                  <a:srgbClr val="D9D9D9"/>
                </a:solidFill>
                <a:latin typeface="Poppins"/>
                <a:ea typeface="Poppins"/>
                <a:cs typeface="Poppins"/>
                <a:sym typeface="Poppins"/>
              </a:rPr>
              <a:t>E</a:t>
            </a:r>
            <a:r>
              <a:rPr lang="en-US" altLang="zh-CN" sz="1800">
                <a:solidFill>
                  <a:srgbClr val="D9D9D9"/>
                </a:solidFill>
                <a:latin typeface="Poppins"/>
                <a:ea typeface="Poppins"/>
                <a:cs typeface="Poppins"/>
                <a:sym typeface="Poppins"/>
              </a:rPr>
              <a:t>ncourage upgrade for a better experience </a:t>
            </a:r>
            <a:r>
              <a:rPr lang="en-US" altLang="zh-CN">
                <a:solidFill>
                  <a:srgbClr val="D9D9D9"/>
                </a:solidFill>
                <a:latin typeface="Poppins"/>
                <a:ea typeface="Poppins"/>
                <a:cs typeface="Poppins"/>
                <a:sym typeface="Poppins"/>
              </a:rPr>
              <a:t>of </a:t>
            </a:r>
            <a:r>
              <a:rPr lang="en-US" sz="1800">
                <a:solidFill>
                  <a:srgbClr val="D9D9D9"/>
                </a:solidFill>
                <a:latin typeface="Poppins"/>
                <a:ea typeface="Poppins"/>
                <a:cs typeface="Poppins"/>
                <a:sym typeface="Poppins"/>
              </a:rPr>
              <a:t>activities like: </a:t>
            </a:r>
          </a:p>
          <a:p>
            <a:pPr lvl="1">
              <a:spcBef>
                <a:spcPts val="600"/>
              </a:spcBef>
              <a:spcAft>
                <a:spcPts val="1200"/>
              </a:spcAft>
            </a:pPr>
            <a:r>
              <a:rPr lang="en-US" sz="2000" b="1">
                <a:solidFill>
                  <a:srgbClr val="D9D9D9"/>
                </a:solidFill>
                <a:latin typeface="Poppins"/>
                <a:ea typeface="Poppins"/>
                <a:cs typeface="Poppins"/>
                <a:sym typeface="Poppins"/>
              </a:rPr>
              <a:t>Streaming</a:t>
            </a:r>
          </a:p>
          <a:p>
            <a:pPr lvl="1">
              <a:spcAft>
                <a:spcPts val="1200"/>
              </a:spcAft>
            </a:pPr>
            <a:r>
              <a:rPr lang="en-US" sz="2000" b="1">
                <a:solidFill>
                  <a:srgbClr val="D9D9D9"/>
                </a:solidFill>
                <a:latin typeface="Poppins"/>
                <a:ea typeface="Poppins"/>
                <a:cs typeface="Poppins"/>
                <a:sym typeface="Poppins"/>
              </a:rPr>
              <a:t>Gaming</a:t>
            </a:r>
          </a:p>
          <a:p>
            <a:pPr lvl="1">
              <a:spcAft>
                <a:spcPts val="1200"/>
              </a:spcAft>
            </a:pPr>
            <a:r>
              <a:rPr lang="en-US" altLang="zh-CN" sz="2000" b="1">
                <a:solidFill>
                  <a:srgbClr val="D9D9D9"/>
                </a:solidFill>
                <a:latin typeface="Poppins"/>
                <a:ea typeface="Poppins"/>
                <a:cs typeface="Poppins"/>
                <a:sym typeface="Poppins"/>
              </a:rPr>
              <a:t>Cloud Services</a:t>
            </a:r>
          </a:p>
          <a:p>
            <a:pPr lvl="1">
              <a:spcAft>
                <a:spcPts val="1200"/>
              </a:spcAft>
            </a:pPr>
            <a:r>
              <a:rPr lang="en-US" sz="2000" b="1">
                <a:solidFill>
                  <a:srgbClr val="D9D9D9"/>
                </a:solidFill>
                <a:latin typeface="Poppins"/>
                <a:ea typeface="Poppins"/>
                <a:cs typeface="Poppins"/>
                <a:sym typeface="Poppins"/>
              </a:rPr>
              <a:t>……</a:t>
            </a:r>
            <a:endParaRPr lang="en-US" b="1">
              <a:solidFill>
                <a:srgbClr val="D9D9D9"/>
              </a:solidFill>
              <a:latin typeface="Poppins"/>
              <a:ea typeface="Poppins"/>
              <a:cs typeface="Poppins"/>
              <a:sym typeface="Poppins"/>
            </a:endParaRPr>
          </a:p>
        </p:txBody>
      </p:sp>
      <p:sp>
        <p:nvSpPr>
          <p:cNvPr id="20" name="AutoShape 20"/>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zh-CN" altLang="en-US"/>
          </a:p>
        </p:txBody>
      </p:sp>
      <p:pic>
        <p:nvPicPr>
          <p:cNvPr id="24" name="图形 23" descr="从云中下载 纯色填充">
            <a:extLst>
              <a:ext uri="{FF2B5EF4-FFF2-40B4-BE49-F238E27FC236}">
                <a16:creationId xmlns:a16="http://schemas.microsoft.com/office/drawing/2014/main" id="{27A6609C-E172-0BBD-107C-0A3D61ED34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02100" y="5532146"/>
            <a:ext cx="914400" cy="914400"/>
          </a:xfrm>
          <a:prstGeom prst="rect">
            <a:avLst/>
          </a:prstGeom>
        </p:spPr>
      </p:pic>
      <p:pic>
        <p:nvPicPr>
          <p:cNvPr id="26" name="图形 25" descr="听筒 纯色填充">
            <a:extLst>
              <a:ext uri="{FF2B5EF4-FFF2-40B4-BE49-F238E27FC236}">
                <a16:creationId xmlns:a16="http://schemas.microsoft.com/office/drawing/2014/main" id="{DE09A780-2BAC-3B61-178C-E56C4DEABB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34309" y="5476901"/>
            <a:ext cx="914400" cy="914400"/>
          </a:xfrm>
          <a:prstGeom prst="rect">
            <a:avLst/>
          </a:prstGeom>
        </p:spPr>
      </p:pic>
      <p:pic>
        <p:nvPicPr>
          <p:cNvPr id="28" name="图形 27" descr="美元 纯色填充">
            <a:extLst>
              <a:ext uri="{FF2B5EF4-FFF2-40B4-BE49-F238E27FC236}">
                <a16:creationId xmlns:a16="http://schemas.microsoft.com/office/drawing/2014/main" id="{2938A1D7-FF6F-942B-BABC-B95F16DD10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78283" y="5444516"/>
            <a:ext cx="914400" cy="914400"/>
          </a:xfrm>
          <a:prstGeom prst="rect">
            <a:avLst/>
          </a:prstGeom>
        </p:spPr>
      </p:pic>
      <p:sp>
        <p:nvSpPr>
          <p:cNvPr id="21" name="object 31">
            <a:extLst>
              <a:ext uri="{FF2B5EF4-FFF2-40B4-BE49-F238E27FC236}">
                <a16:creationId xmlns:a16="http://schemas.microsoft.com/office/drawing/2014/main" id="{2E9BE275-B162-8231-9DF0-EE6285741E0E}"/>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solidFill>
                  <a:schemeClr val="bg1"/>
                </a:solidFill>
                <a:latin typeface="Poppins" panose="00000500000000000000" pitchFamily="2" charset="0"/>
                <a:cs typeface="Poppins" panose="00000500000000000000" pitchFamily="2" charset="0"/>
              </a:rPr>
              <a:t>Zhang Hang</a:t>
            </a:r>
            <a:endParaRPr lang="en-US" sz="1600">
              <a:solidFill>
                <a:schemeClr val="bg1"/>
              </a:solidFill>
              <a:latin typeface="Poppins" panose="00000500000000000000" pitchFamily="2" charset="0"/>
              <a:cs typeface="Poppins" panose="000005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90" y="-266701"/>
            <a:ext cx="18454999" cy="4105229"/>
            <a:chOff x="0" y="-38100"/>
            <a:chExt cx="4816593" cy="12349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txBody>
            <a:bodyPr/>
            <a:lstStyle/>
            <a:p>
              <a:endParaRPr lang="zh-CN" altLang="en-US"/>
            </a:p>
          </p:txBody>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24489" y="5792719"/>
            <a:ext cx="6651996" cy="855362"/>
          </a:xfrm>
          <a:prstGeom prst="rect">
            <a:avLst/>
          </a:prstGeom>
        </p:spPr>
        <p:txBody>
          <a:bodyPr lIns="0" tIns="0" rIns="0" bIns="0" rtlCol="0" anchor="t">
            <a:spAutoFit/>
          </a:bodyPr>
          <a:lstStyle/>
          <a:p>
            <a:pPr algn="ctr">
              <a:lnSpc>
                <a:spcPts val="3360"/>
              </a:lnSpc>
            </a:pPr>
            <a:r>
              <a:rPr lang="en-US" sz="2400" b="1">
                <a:solidFill>
                  <a:srgbClr val="101010"/>
                </a:solidFill>
                <a:latin typeface="Poppins"/>
                <a:ea typeface="Poppins"/>
                <a:cs typeface="Poppins"/>
                <a:sym typeface="Poppins"/>
              </a:rPr>
              <a:t>5G Adoption &amp; Prediction in China</a:t>
            </a:r>
          </a:p>
          <a:p>
            <a:pPr algn="ctr">
              <a:lnSpc>
                <a:spcPts val="3360"/>
              </a:lnSpc>
            </a:pPr>
            <a:r>
              <a:rPr lang="en-US" sz="2400">
                <a:solidFill>
                  <a:srgbClr val="101010"/>
                </a:solidFill>
                <a:latin typeface="Poppins"/>
                <a:ea typeface="Poppins"/>
                <a:cs typeface="Poppins"/>
                <a:sym typeface="Poppins"/>
              </a:rPr>
              <a:t>(% of total connections)</a:t>
            </a:r>
          </a:p>
        </p:txBody>
      </p:sp>
      <p:sp>
        <p:nvSpPr>
          <p:cNvPr id="7" name="TextBox 7"/>
          <p:cNvSpPr txBox="1"/>
          <p:nvPr/>
        </p:nvSpPr>
        <p:spPr>
          <a:xfrm>
            <a:off x="1028700" y="1290218"/>
            <a:ext cx="12476073" cy="1718997"/>
          </a:xfrm>
          <a:prstGeom prst="rect">
            <a:avLst/>
          </a:prstGeom>
        </p:spPr>
        <p:txBody>
          <a:bodyPr wrap="square" lIns="0" tIns="0" rIns="0" bIns="0" rtlCol="0" anchor="t">
            <a:spAutoFit/>
          </a:bodyPr>
          <a:lstStyle/>
          <a:p>
            <a:pPr algn="l">
              <a:lnSpc>
                <a:spcPts val="6719"/>
              </a:lnSpc>
            </a:pPr>
            <a:r>
              <a:rPr lang="en-US" sz="5599" b="1">
                <a:solidFill>
                  <a:srgbClr val="FFFFFF"/>
                </a:solidFill>
                <a:latin typeface="Poppins Bold"/>
                <a:ea typeface="Poppins Bold"/>
                <a:cs typeface="Poppins Bold"/>
                <a:sym typeface="Poppins Bold"/>
              </a:rPr>
              <a:t>Entering A New Era: 5G Adoption  &amp; Business Opportunity</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9" name="Group 9"/>
          <p:cNvGrpSpPr/>
          <p:nvPr/>
        </p:nvGrpSpPr>
        <p:grpSpPr>
          <a:xfrm>
            <a:off x="-17590" y="3529376"/>
            <a:ext cx="6212838" cy="433394"/>
            <a:chOff x="0" y="-38100"/>
            <a:chExt cx="1636303" cy="1141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p>
          </p:txBody>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zh-CN" altLang="en-US"/>
          </a:p>
        </p:txBody>
      </p:sp>
      <p:graphicFrame>
        <p:nvGraphicFramePr>
          <p:cNvPr id="14" name="Chart 13">
            <a:extLst>
              <a:ext uri="{FF2B5EF4-FFF2-40B4-BE49-F238E27FC236}">
                <a16:creationId xmlns:a16="http://schemas.microsoft.com/office/drawing/2014/main" id="{81E4607F-414B-949A-BF89-8D474E0B1E93}"/>
              </a:ext>
            </a:extLst>
          </p:cNvPr>
          <p:cNvGraphicFramePr/>
          <p:nvPr>
            <p:extLst>
              <p:ext uri="{D42A27DB-BD31-4B8C-83A1-F6EECF244321}">
                <p14:modId xmlns:p14="http://schemas.microsoft.com/office/powerpoint/2010/main" val="3591312233"/>
              </p:ext>
            </p:extLst>
          </p:nvPr>
        </p:nvGraphicFramePr>
        <p:xfrm>
          <a:off x="384695" y="6397961"/>
          <a:ext cx="4876800" cy="346123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2C408256-5AAD-5121-3FEA-8DBC2A35F0CF}"/>
              </a:ext>
            </a:extLst>
          </p:cNvPr>
          <p:cNvGraphicFramePr/>
          <p:nvPr>
            <p:extLst>
              <p:ext uri="{D42A27DB-BD31-4B8C-83A1-F6EECF244321}">
                <p14:modId xmlns:p14="http://schemas.microsoft.com/office/powerpoint/2010/main" val="3660112944"/>
              </p:ext>
            </p:extLst>
          </p:nvPr>
        </p:nvGraphicFramePr>
        <p:xfrm>
          <a:off x="3289163" y="6397961"/>
          <a:ext cx="4876800" cy="3461238"/>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5">
            <a:extLst>
              <a:ext uri="{FF2B5EF4-FFF2-40B4-BE49-F238E27FC236}">
                <a16:creationId xmlns:a16="http://schemas.microsoft.com/office/drawing/2014/main" id="{49A99621-AC00-DD2B-9335-E59E292B174A}"/>
              </a:ext>
            </a:extLst>
          </p:cNvPr>
          <p:cNvSpPr txBox="1"/>
          <p:nvPr/>
        </p:nvSpPr>
        <p:spPr>
          <a:xfrm>
            <a:off x="2175395" y="7741522"/>
            <a:ext cx="1295400" cy="424815"/>
          </a:xfrm>
          <a:prstGeom prst="rect">
            <a:avLst/>
          </a:prstGeom>
        </p:spPr>
        <p:txBody>
          <a:bodyPr wrap="square" lIns="0" tIns="0" rIns="0" bIns="0" rtlCol="0" anchor="t">
            <a:spAutoFit/>
          </a:bodyPr>
          <a:lstStyle/>
          <a:p>
            <a:pPr algn="ctr">
              <a:lnSpc>
                <a:spcPts val="3360"/>
              </a:lnSpc>
            </a:pPr>
            <a:r>
              <a:rPr lang="en-US" sz="2400" b="1">
                <a:solidFill>
                  <a:srgbClr val="101010"/>
                </a:solidFill>
                <a:latin typeface="Poppins"/>
                <a:ea typeface="Poppins"/>
                <a:cs typeface="Poppins"/>
                <a:sym typeface="Poppins"/>
              </a:rPr>
              <a:t>2023</a:t>
            </a:r>
          </a:p>
        </p:txBody>
      </p:sp>
      <p:sp>
        <p:nvSpPr>
          <p:cNvPr id="18" name="TextBox 5">
            <a:extLst>
              <a:ext uri="{FF2B5EF4-FFF2-40B4-BE49-F238E27FC236}">
                <a16:creationId xmlns:a16="http://schemas.microsoft.com/office/drawing/2014/main" id="{7C17751F-EC81-74C3-A463-0BC91B37A291}"/>
              </a:ext>
            </a:extLst>
          </p:cNvPr>
          <p:cNvSpPr txBox="1"/>
          <p:nvPr/>
        </p:nvSpPr>
        <p:spPr>
          <a:xfrm>
            <a:off x="5080611" y="7737358"/>
            <a:ext cx="1295400" cy="424815"/>
          </a:xfrm>
          <a:prstGeom prst="rect">
            <a:avLst/>
          </a:prstGeom>
        </p:spPr>
        <p:txBody>
          <a:bodyPr wrap="square" lIns="0" tIns="0" rIns="0" bIns="0" rtlCol="0" anchor="t">
            <a:spAutoFit/>
          </a:bodyPr>
          <a:lstStyle/>
          <a:p>
            <a:pPr algn="ctr">
              <a:lnSpc>
                <a:spcPts val="3360"/>
              </a:lnSpc>
            </a:pPr>
            <a:r>
              <a:rPr lang="en-US" sz="2400" b="1">
                <a:solidFill>
                  <a:srgbClr val="101010"/>
                </a:solidFill>
                <a:latin typeface="Poppins"/>
                <a:ea typeface="Poppins"/>
                <a:cs typeface="Poppins"/>
                <a:sym typeface="Poppins"/>
              </a:rPr>
              <a:t>2030</a:t>
            </a:r>
          </a:p>
        </p:txBody>
      </p:sp>
      <p:sp>
        <p:nvSpPr>
          <p:cNvPr id="19" name="TextBox 5">
            <a:extLst>
              <a:ext uri="{FF2B5EF4-FFF2-40B4-BE49-F238E27FC236}">
                <a16:creationId xmlns:a16="http://schemas.microsoft.com/office/drawing/2014/main" id="{B5329F74-99C2-8C41-EE2F-5737A0730250}"/>
              </a:ext>
            </a:extLst>
          </p:cNvPr>
          <p:cNvSpPr txBox="1"/>
          <p:nvPr/>
        </p:nvSpPr>
        <p:spPr>
          <a:xfrm>
            <a:off x="3470795" y="6800991"/>
            <a:ext cx="903551" cy="388568"/>
          </a:xfrm>
          <a:prstGeom prst="rect">
            <a:avLst/>
          </a:prstGeom>
        </p:spPr>
        <p:txBody>
          <a:bodyPr wrap="square" lIns="0" tIns="0" rIns="0" bIns="0" rtlCol="0" anchor="t">
            <a:spAutoFit/>
          </a:bodyPr>
          <a:lstStyle/>
          <a:p>
            <a:pPr algn="ctr">
              <a:lnSpc>
                <a:spcPts val="3360"/>
              </a:lnSpc>
            </a:pPr>
            <a:r>
              <a:rPr lang="en-US" sz="1600" b="1">
                <a:solidFill>
                  <a:srgbClr val="495084"/>
                </a:solidFill>
                <a:latin typeface="Poppins"/>
                <a:ea typeface="Poppins"/>
                <a:cs typeface="Poppins"/>
                <a:sym typeface="Poppins"/>
              </a:rPr>
              <a:t>54%</a:t>
            </a:r>
          </a:p>
        </p:txBody>
      </p:sp>
      <p:sp>
        <p:nvSpPr>
          <p:cNvPr id="20" name="TextBox 5">
            <a:extLst>
              <a:ext uri="{FF2B5EF4-FFF2-40B4-BE49-F238E27FC236}">
                <a16:creationId xmlns:a16="http://schemas.microsoft.com/office/drawing/2014/main" id="{8D66E53E-EA44-B876-6A00-C677188AFAFB}"/>
              </a:ext>
            </a:extLst>
          </p:cNvPr>
          <p:cNvSpPr txBox="1"/>
          <p:nvPr/>
        </p:nvSpPr>
        <p:spPr>
          <a:xfrm>
            <a:off x="6356767" y="6800991"/>
            <a:ext cx="903551" cy="388568"/>
          </a:xfrm>
          <a:prstGeom prst="rect">
            <a:avLst/>
          </a:prstGeom>
        </p:spPr>
        <p:txBody>
          <a:bodyPr wrap="square" lIns="0" tIns="0" rIns="0" bIns="0" rtlCol="0" anchor="t">
            <a:spAutoFit/>
          </a:bodyPr>
          <a:lstStyle/>
          <a:p>
            <a:pPr algn="ctr">
              <a:lnSpc>
                <a:spcPts val="3360"/>
              </a:lnSpc>
            </a:pPr>
            <a:r>
              <a:rPr lang="en-US" sz="1600" b="1">
                <a:solidFill>
                  <a:srgbClr val="495084"/>
                </a:solidFill>
                <a:latin typeface="Poppins"/>
                <a:ea typeface="Poppins"/>
                <a:cs typeface="Poppins"/>
                <a:sym typeface="Poppins"/>
              </a:rPr>
              <a:t>12%</a:t>
            </a:r>
          </a:p>
        </p:txBody>
      </p:sp>
      <p:sp>
        <p:nvSpPr>
          <p:cNvPr id="21" name="TextBox 5">
            <a:extLst>
              <a:ext uri="{FF2B5EF4-FFF2-40B4-BE49-F238E27FC236}">
                <a16:creationId xmlns:a16="http://schemas.microsoft.com/office/drawing/2014/main" id="{29D22CBB-194D-9085-9C0B-B4E84C944287}"/>
              </a:ext>
            </a:extLst>
          </p:cNvPr>
          <p:cNvSpPr txBox="1"/>
          <p:nvPr/>
        </p:nvSpPr>
        <p:spPr>
          <a:xfrm>
            <a:off x="1005144" y="8482994"/>
            <a:ext cx="903551" cy="388568"/>
          </a:xfrm>
          <a:prstGeom prst="rect">
            <a:avLst/>
          </a:prstGeom>
        </p:spPr>
        <p:txBody>
          <a:bodyPr wrap="square" lIns="0" tIns="0" rIns="0" bIns="0" rtlCol="0" anchor="t">
            <a:spAutoFit/>
          </a:bodyPr>
          <a:lstStyle/>
          <a:p>
            <a:pPr algn="ctr">
              <a:lnSpc>
                <a:spcPts val="3360"/>
              </a:lnSpc>
            </a:pPr>
            <a:r>
              <a:rPr lang="en-US" sz="1600" b="1">
                <a:solidFill>
                  <a:srgbClr val="3ECAB1"/>
                </a:solidFill>
                <a:latin typeface="Poppins"/>
                <a:ea typeface="Poppins"/>
                <a:cs typeface="Poppins"/>
                <a:sym typeface="Poppins"/>
              </a:rPr>
              <a:t>45%</a:t>
            </a:r>
          </a:p>
        </p:txBody>
      </p:sp>
      <p:sp>
        <p:nvSpPr>
          <p:cNvPr id="23" name="TextBox 5">
            <a:extLst>
              <a:ext uri="{FF2B5EF4-FFF2-40B4-BE49-F238E27FC236}">
                <a16:creationId xmlns:a16="http://schemas.microsoft.com/office/drawing/2014/main" id="{649F92E4-C08A-4D8F-BEA7-1660B05DDA75}"/>
              </a:ext>
            </a:extLst>
          </p:cNvPr>
          <p:cNvSpPr txBox="1"/>
          <p:nvPr/>
        </p:nvSpPr>
        <p:spPr>
          <a:xfrm>
            <a:off x="4050487" y="8482994"/>
            <a:ext cx="903551" cy="388568"/>
          </a:xfrm>
          <a:prstGeom prst="rect">
            <a:avLst/>
          </a:prstGeom>
        </p:spPr>
        <p:txBody>
          <a:bodyPr wrap="square" lIns="0" tIns="0" rIns="0" bIns="0" rtlCol="0" anchor="t">
            <a:spAutoFit/>
          </a:bodyPr>
          <a:lstStyle/>
          <a:p>
            <a:pPr algn="ctr">
              <a:lnSpc>
                <a:spcPts val="3360"/>
              </a:lnSpc>
            </a:pPr>
            <a:r>
              <a:rPr lang="en-US" sz="1600" b="1">
                <a:solidFill>
                  <a:srgbClr val="3ECAB1"/>
                </a:solidFill>
                <a:latin typeface="Poppins"/>
                <a:ea typeface="Poppins"/>
                <a:cs typeface="Poppins"/>
                <a:sym typeface="Poppins"/>
              </a:rPr>
              <a:t>88%</a:t>
            </a:r>
          </a:p>
        </p:txBody>
      </p:sp>
      <p:sp>
        <p:nvSpPr>
          <p:cNvPr id="25" name="TextBox 5">
            <a:extLst>
              <a:ext uri="{FF2B5EF4-FFF2-40B4-BE49-F238E27FC236}">
                <a16:creationId xmlns:a16="http://schemas.microsoft.com/office/drawing/2014/main" id="{F49CA09C-4E85-C030-3FCC-89094E25ADA6}"/>
              </a:ext>
            </a:extLst>
          </p:cNvPr>
          <p:cNvSpPr txBox="1"/>
          <p:nvPr/>
        </p:nvSpPr>
        <p:spPr>
          <a:xfrm>
            <a:off x="8174378" y="4686300"/>
            <a:ext cx="7446621" cy="1291379"/>
          </a:xfrm>
          <a:prstGeom prst="rect">
            <a:avLst/>
          </a:prstGeom>
        </p:spPr>
        <p:txBody>
          <a:bodyPr wrap="square" lIns="0" tIns="0" rIns="0" bIns="0" rtlCol="0" anchor="t">
            <a:spAutoFit/>
          </a:bodyPr>
          <a:lstStyle/>
          <a:p>
            <a:pPr algn="just">
              <a:lnSpc>
                <a:spcPts val="3360"/>
              </a:lnSpc>
            </a:pPr>
            <a:r>
              <a:rPr lang="en-US" sz="2400">
                <a:solidFill>
                  <a:srgbClr val="101010"/>
                </a:solidFill>
                <a:latin typeface="Poppins"/>
                <a:ea typeface="Poppins"/>
                <a:cs typeface="Poppins"/>
                <a:sym typeface="Poppins"/>
              </a:rPr>
              <a:t>For successful 5G expansion, in 2023-2030, Chinese operators are projected to invest in mobile capex for</a:t>
            </a:r>
          </a:p>
        </p:txBody>
      </p:sp>
      <p:sp>
        <p:nvSpPr>
          <p:cNvPr id="26" name="TextBox 5">
            <a:extLst>
              <a:ext uri="{FF2B5EF4-FFF2-40B4-BE49-F238E27FC236}">
                <a16:creationId xmlns:a16="http://schemas.microsoft.com/office/drawing/2014/main" id="{70C55605-5A60-1CEC-F4F2-8A87D3C02107}"/>
              </a:ext>
            </a:extLst>
          </p:cNvPr>
          <p:cNvSpPr txBox="1"/>
          <p:nvPr/>
        </p:nvSpPr>
        <p:spPr>
          <a:xfrm>
            <a:off x="10911516" y="5723966"/>
            <a:ext cx="5913754" cy="480901"/>
          </a:xfrm>
          <a:prstGeom prst="rect">
            <a:avLst/>
          </a:prstGeom>
        </p:spPr>
        <p:txBody>
          <a:bodyPr wrap="square" lIns="0" tIns="0" rIns="0" bIns="0" rtlCol="0" anchor="t">
            <a:spAutoFit/>
          </a:bodyPr>
          <a:lstStyle/>
          <a:p>
            <a:pPr algn="just">
              <a:lnSpc>
                <a:spcPts val="3360"/>
              </a:lnSpc>
            </a:pPr>
            <a:r>
              <a:rPr lang="en-US" sz="4000" b="1">
                <a:solidFill>
                  <a:srgbClr val="101010"/>
                </a:solidFill>
                <a:latin typeface="Poppins"/>
                <a:ea typeface="Poppins"/>
                <a:cs typeface="Poppins"/>
                <a:sym typeface="Poppins"/>
              </a:rPr>
              <a:t>$320 </a:t>
            </a:r>
            <a:r>
              <a:rPr lang="en-US" sz="2400" b="1">
                <a:solidFill>
                  <a:srgbClr val="101010"/>
                </a:solidFill>
                <a:latin typeface="Poppins"/>
                <a:ea typeface="Poppins"/>
                <a:cs typeface="Poppins"/>
                <a:sym typeface="Poppins"/>
              </a:rPr>
              <a:t>billion </a:t>
            </a:r>
            <a:r>
              <a:rPr lang="en-US" sz="1600" b="1">
                <a:solidFill>
                  <a:srgbClr val="101010"/>
                </a:solidFill>
                <a:latin typeface="Poppins"/>
                <a:ea typeface="Poppins"/>
                <a:cs typeface="Poppins"/>
                <a:sym typeface="Poppins"/>
              </a:rPr>
              <a:t>~ 20% global mobile capex</a:t>
            </a:r>
            <a:endParaRPr lang="en-US" sz="2400" b="1">
              <a:solidFill>
                <a:srgbClr val="101010"/>
              </a:solidFill>
              <a:latin typeface="Poppins"/>
              <a:ea typeface="Poppins"/>
              <a:cs typeface="Poppins"/>
              <a:sym typeface="Poppins"/>
            </a:endParaRPr>
          </a:p>
        </p:txBody>
      </p:sp>
      <p:sp>
        <p:nvSpPr>
          <p:cNvPr id="12" name="object 9">
            <a:extLst>
              <a:ext uri="{FF2B5EF4-FFF2-40B4-BE49-F238E27FC236}">
                <a16:creationId xmlns:a16="http://schemas.microsoft.com/office/drawing/2014/main" id="{B5A5FB66-9F4D-0BFC-C418-65DC27447B9B}"/>
              </a:ext>
            </a:extLst>
          </p:cNvPr>
          <p:cNvSpPr txBox="1"/>
          <p:nvPr/>
        </p:nvSpPr>
        <p:spPr>
          <a:xfrm>
            <a:off x="8174378" y="6505311"/>
            <a:ext cx="6318861" cy="512641"/>
          </a:xfrm>
          <a:prstGeom prst="rect">
            <a:avLst/>
          </a:prstGeom>
        </p:spPr>
        <p:txBody>
          <a:bodyPr vert="horz" wrap="square" lIns="0" tIns="20003" rIns="0" bIns="0" rtlCol="0">
            <a:spAutoFit/>
          </a:bodyPr>
          <a:lstStyle/>
          <a:p>
            <a:pPr marL="19050" marR="0" lvl="0" indent="0" algn="l" defTabSz="1371600" rtl="0" eaLnBrk="1" fontAlgn="auto" latinLnBrk="0" hangingPunct="1">
              <a:lnSpc>
                <a:spcPct val="100000"/>
              </a:lnSpc>
              <a:spcBef>
                <a:spcPts val="158"/>
              </a:spcBef>
              <a:spcAft>
                <a:spcPts val="0"/>
              </a:spcAft>
              <a:buClrTx/>
              <a:buSzTx/>
              <a:buFontTx/>
              <a:buNone/>
              <a:tabLst>
                <a:tab pos="12006263" algn="l"/>
              </a:tabLst>
              <a:defRPr/>
            </a:pPr>
            <a:r>
              <a:rPr lang="en-US" sz="3200" b="1" kern="0">
                <a:solidFill>
                  <a:srgbClr val="071C42"/>
                </a:solidFill>
                <a:latin typeface="Poppins" panose="00000500000000000000" pitchFamily="2" charset="0"/>
                <a:cs typeface="Poppins" panose="00000500000000000000" pitchFamily="2" charset="0"/>
              </a:rPr>
              <a:t>Business Problem</a:t>
            </a:r>
          </a:p>
        </p:txBody>
      </p:sp>
      <p:sp>
        <p:nvSpPr>
          <p:cNvPr id="17" name="object 10">
            <a:extLst>
              <a:ext uri="{FF2B5EF4-FFF2-40B4-BE49-F238E27FC236}">
                <a16:creationId xmlns:a16="http://schemas.microsoft.com/office/drawing/2014/main" id="{F6D7C665-0A01-E21D-043A-C26A27B9823E}"/>
              </a:ext>
            </a:extLst>
          </p:cNvPr>
          <p:cNvSpPr/>
          <p:nvPr/>
        </p:nvSpPr>
        <p:spPr>
          <a:xfrm>
            <a:off x="8203474" y="7167196"/>
            <a:ext cx="4320000" cy="110490"/>
          </a:xfrm>
          <a:custGeom>
            <a:avLst/>
            <a:gdLst/>
            <a:ahLst/>
            <a:cxnLst/>
            <a:rect l="l" t="t" r="r" b="b"/>
            <a:pathLst>
              <a:path w="3200400" h="73659">
                <a:moveTo>
                  <a:pt x="3200400" y="0"/>
                </a:moveTo>
                <a:lnTo>
                  <a:pt x="0" y="0"/>
                </a:lnTo>
                <a:lnTo>
                  <a:pt x="0" y="73151"/>
                </a:lnTo>
                <a:lnTo>
                  <a:pt x="3200400" y="73151"/>
                </a:lnTo>
                <a:lnTo>
                  <a:pt x="3200400" y="0"/>
                </a:lnTo>
                <a:close/>
              </a:path>
            </a:pathLst>
          </a:custGeom>
          <a:solidFill>
            <a:srgbClr val="3ECAB1"/>
          </a:solidFill>
        </p:spPr>
        <p:txBody>
          <a:bodyPr wrap="square" lIns="0" tIns="0" rIns="0" bIns="0" rtlCol="0"/>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sz="27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22" name="TextBox 5">
            <a:extLst>
              <a:ext uri="{FF2B5EF4-FFF2-40B4-BE49-F238E27FC236}">
                <a16:creationId xmlns:a16="http://schemas.microsoft.com/office/drawing/2014/main" id="{7D77A31F-38FE-A87E-DD0B-857E50CE093D}"/>
              </a:ext>
            </a:extLst>
          </p:cNvPr>
          <p:cNvSpPr txBox="1"/>
          <p:nvPr/>
        </p:nvSpPr>
        <p:spPr>
          <a:xfrm>
            <a:off x="8174377" y="7503437"/>
            <a:ext cx="8431780" cy="1291379"/>
          </a:xfrm>
          <a:prstGeom prst="rect">
            <a:avLst/>
          </a:prstGeom>
        </p:spPr>
        <p:txBody>
          <a:bodyPr wrap="square" lIns="0" tIns="0" rIns="0" bIns="0" rtlCol="0" anchor="t">
            <a:spAutoFit/>
          </a:bodyPr>
          <a:lstStyle/>
          <a:p>
            <a:pPr algn="just">
              <a:lnSpc>
                <a:spcPts val="3360"/>
              </a:lnSpc>
            </a:pPr>
            <a:r>
              <a:rPr lang="en-US" sz="2400">
                <a:solidFill>
                  <a:srgbClr val="101010"/>
                </a:solidFill>
                <a:latin typeface="Poppins"/>
                <a:ea typeface="Poppins"/>
                <a:cs typeface="Poppins"/>
                <a:sym typeface="Poppins"/>
              </a:rPr>
              <a:t>Leveraging machine learning to accurately identify potential 5G users for targeted marketing campaigns and optimized resource allocation.</a:t>
            </a:r>
          </a:p>
        </p:txBody>
      </p:sp>
      <p:sp>
        <p:nvSpPr>
          <p:cNvPr id="6" name="object 31">
            <a:extLst>
              <a:ext uri="{FF2B5EF4-FFF2-40B4-BE49-F238E27FC236}">
                <a16:creationId xmlns:a16="http://schemas.microsoft.com/office/drawing/2014/main" id="{3D3D3387-2406-DBC9-469B-8FD2BB1E1675}"/>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sz="1600" spc="-60" err="1">
                <a:latin typeface="Poppins" panose="00000500000000000000" pitchFamily="2" charset="0"/>
                <a:cs typeface="Poppins" panose="00000500000000000000" pitchFamily="2" charset="0"/>
              </a:rPr>
              <a:t>Limeylia</a:t>
            </a:r>
            <a:r>
              <a:rPr lang="en-US" sz="1600" spc="-60">
                <a:latin typeface="Poppins" panose="00000500000000000000" pitchFamily="2" charset="0"/>
                <a:cs typeface="Poppins" panose="00000500000000000000" pitchFamily="2" charset="0"/>
              </a:rPr>
              <a:t> Ng</a:t>
            </a:r>
            <a:endParaRPr lang="en-US" sz="1600">
              <a:latin typeface="Poppins" panose="00000500000000000000" pitchFamily="2" charset="0"/>
              <a:cs typeface="Poppins" panose="00000500000000000000" pitchFamily="2" charset="0"/>
            </a:endParaRPr>
          </a:p>
        </p:txBody>
      </p:sp>
      <p:sp>
        <p:nvSpPr>
          <p:cNvPr id="27" name="TextBox 5">
            <a:extLst>
              <a:ext uri="{FF2B5EF4-FFF2-40B4-BE49-F238E27FC236}">
                <a16:creationId xmlns:a16="http://schemas.microsoft.com/office/drawing/2014/main" id="{D55399F7-21F4-5E33-4A71-E03A5729A55C}"/>
              </a:ext>
            </a:extLst>
          </p:cNvPr>
          <p:cNvSpPr txBox="1"/>
          <p:nvPr/>
        </p:nvSpPr>
        <p:spPr>
          <a:xfrm>
            <a:off x="724489" y="4131351"/>
            <a:ext cx="6651996" cy="419346"/>
          </a:xfrm>
          <a:prstGeom prst="rect">
            <a:avLst/>
          </a:prstGeom>
        </p:spPr>
        <p:txBody>
          <a:bodyPr lIns="0" tIns="0" rIns="0" bIns="0" rtlCol="0" anchor="t">
            <a:spAutoFit/>
          </a:bodyPr>
          <a:lstStyle/>
          <a:p>
            <a:pPr algn="ctr">
              <a:lnSpc>
                <a:spcPts val="3360"/>
              </a:lnSpc>
            </a:pPr>
            <a:r>
              <a:rPr lang="en-US" sz="2400" b="1">
                <a:solidFill>
                  <a:srgbClr val="101010"/>
                </a:solidFill>
                <a:latin typeface="Poppins"/>
                <a:ea typeface="Poppins"/>
                <a:cs typeface="Poppins"/>
                <a:sym typeface="Poppins"/>
              </a:rPr>
              <a:t>5G Advantages</a:t>
            </a:r>
          </a:p>
        </p:txBody>
      </p:sp>
      <p:pic>
        <p:nvPicPr>
          <p:cNvPr id="1026" name="Picture 2" descr="Reliability Icons - Free SVG &amp; PNG Reliability Images - Noun ...">
            <a:extLst>
              <a:ext uri="{FF2B5EF4-FFF2-40B4-BE49-F238E27FC236}">
                <a16:creationId xmlns:a16="http://schemas.microsoft.com/office/drawing/2014/main" id="{BDE3972D-596D-3DB3-B383-8DEE79486F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486" y="4719278"/>
            <a:ext cx="749299" cy="74929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black and white image of a wifi and a lightning bolt&#10;&#10;Description automatically generated">
            <a:extLst>
              <a:ext uri="{FF2B5EF4-FFF2-40B4-BE49-F238E27FC236}">
                <a16:creationId xmlns:a16="http://schemas.microsoft.com/office/drawing/2014/main" id="{8285F33A-CEAE-D4E0-41D4-6F19EB59C7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7492" y="4534841"/>
            <a:ext cx="2402432" cy="10791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194ABA82-7B5B-D0A2-F03E-298229C6E247}"/>
              </a:ext>
            </a:extLst>
          </p:cNvPr>
          <p:cNvGrpSpPr/>
          <p:nvPr/>
        </p:nvGrpSpPr>
        <p:grpSpPr>
          <a:xfrm>
            <a:off x="5404694" y="3255027"/>
            <a:ext cx="3499777" cy="3429000"/>
            <a:chOff x="5939512" y="2415890"/>
            <a:chExt cx="4149869" cy="4149869"/>
          </a:xfrm>
        </p:grpSpPr>
        <p:pic>
          <p:nvPicPr>
            <p:cNvPr id="17" name="图片 16">
              <a:extLst>
                <a:ext uri="{FF2B5EF4-FFF2-40B4-BE49-F238E27FC236}">
                  <a16:creationId xmlns:a16="http://schemas.microsoft.com/office/drawing/2014/main" id="{D97CD6CB-78C8-9715-2410-DF3D9DD86438}"/>
                </a:ext>
              </a:extLst>
            </p:cNvPr>
            <p:cNvPicPr>
              <a:picLocks noChangeAspect="1"/>
            </p:cNvPicPr>
            <p:nvPr/>
          </p:nvPicPr>
          <p:blipFill>
            <a:blip r:embed="rId3">
              <a:lum bright="70000" contrast="-70000"/>
              <a:alphaModFix amt="40000"/>
              <a:extLst>
                <a:ext uri="{BEBA8EAE-BF5A-486C-A8C5-ECC9F3942E4B}">
                  <a14:imgProps xmlns:a14="http://schemas.microsoft.com/office/drawing/2010/main">
                    <a14:imgLayer r:embed="rId4">
                      <a14:imgEffect>
                        <a14:artisticBlur/>
                      </a14:imgEffect>
                      <a14:imgEffect>
                        <a14:saturation sat="120000"/>
                      </a14:imgEffect>
                    </a14:imgLayer>
                  </a14:imgProps>
                </a:ext>
              </a:extLst>
            </a:blip>
            <a:stretch>
              <a:fillRect/>
            </a:stretch>
          </p:blipFill>
          <p:spPr>
            <a:xfrm>
              <a:off x="5939512" y="2415890"/>
              <a:ext cx="4149869" cy="4149869"/>
            </a:xfrm>
            <a:prstGeom prst="rect">
              <a:avLst/>
            </a:prstGeom>
          </p:spPr>
        </p:pic>
        <p:sp>
          <p:nvSpPr>
            <p:cNvPr id="18" name="矩形 17">
              <a:extLst>
                <a:ext uri="{FF2B5EF4-FFF2-40B4-BE49-F238E27FC236}">
                  <a16:creationId xmlns:a16="http://schemas.microsoft.com/office/drawing/2014/main" id="{28AAC5E8-3AB3-7F5A-C009-5FC3784E4FB5}"/>
                </a:ext>
              </a:extLst>
            </p:cNvPr>
            <p:cNvSpPr/>
            <p:nvPr/>
          </p:nvSpPr>
          <p:spPr>
            <a:xfrm rot="1088605">
              <a:off x="7641364" y="2751324"/>
              <a:ext cx="565460" cy="641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FBA9D35C-A16B-8B1F-F22A-50FE00ADB66A}"/>
              </a:ext>
            </a:extLst>
          </p:cNvPr>
          <p:cNvPicPr>
            <a:picLocks noChangeAspect="1"/>
          </p:cNvPicPr>
          <p:nvPr/>
        </p:nvPicPr>
        <p:blipFill>
          <a:blip r:embed="rId5"/>
          <a:stretch>
            <a:fillRect/>
          </a:stretch>
        </p:blipFill>
        <p:spPr>
          <a:xfrm>
            <a:off x="812954" y="1312692"/>
            <a:ext cx="4149869" cy="5241130"/>
          </a:xfrm>
          <a:prstGeom prst="rect">
            <a:avLst/>
          </a:prstGeom>
        </p:spPr>
      </p:pic>
      <p:grpSp>
        <p:nvGrpSpPr>
          <p:cNvPr id="5" name="Group 5"/>
          <p:cNvGrpSpPr/>
          <p:nvPr/>
        </p:nvGrpSpPr>
        <p:grpSpPr>
          <a:xfrm>
            <a:off x="9144000" y="3268266"/>
            <a:ext cx="9850646" cy="3589734"/>
            <a:chOff x="0" y="-38100"/>
            <a:chExt cx="2334968" cy="850900"/>
          </a:xfrm>
        </p:grpSpPr>
        <p:sp>
          <p:nvSpPr>
            <p:cNvPr id="6" name="Freeform 6"/>
            <p:cNvSpPr/>
            <p:nvPr/>
          </p:nvSpPr>
          <p:spPr>
            <a:xfrm>
              <a:off x="0" y="0"/>
              <a:ext cx="2167467" cy="812800"/>
            </a:xfrm>
            <a:custGeom>
              <a:avLst/>
              <a:gdLst/>
              <a:ahLst/>
              <a:cxnLst/>
              <a:rect l="l" t="t" r="r" b="b"/>
              <a:pathLst>
                <a:path w="2334968" h="812800">
                  <a:moveTo>
                    <a:pt x="0" y="0"/>
                  </a:moveTo>
                  <a:lnTo>
                    <a:pt x="2334968" y="0"/>
                  </a:lnTo>
                  <a:lnTo>
                    <a:pt x="2334968" y="812800"/>
                  </a:lnTo>
                  <a:lnTo>
                    <a:pt x="0" y="812800"/>
                  </a:lnTo>
                  <a:close/>
                </a:path>
              </a:pathLst>
            </a:custGeom>
            <a:solidFill>
              <a:srgbClr val="3DCAB1"/>
            </a:solidFill>
          </p:spPr>
          <p:txBody>
            <a:bodyPr/>
            <a:lstStyle/>
            <a:p>
              <a:endParaRPr lang="zh-CN" altLang="en-US"/>
            </a:p>
          </p:txBody>
        </p:sp>
        <p:sp>
          <p:nvSpPr>
            <p:cNvPr id="7" name="TextBox 7"/>
            <p:cNvSpPr txBox="1"/>
            <p:nvPr/>
          </p:nvSpPr>
          <p:spPr>
            <a:xfrm>
              <a:off x="0" y="-38100"/>
              <a:ext cx="2334968"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924636" y="6858000"/>
            <a:ext cx="8363364" cy="3429000"/>
            <a:chOff x="0" y="0"/>
            <a:chExt cx="1982427" cy="812800"/>
          </a:xfrm>
        </p:grpSpPr>
        <p:sp>
          <p:nvSpPr>
            <p:cNvPr id="9" name="Freeform 9"/>
            <p:cNvSpPr/>
            <p:nvPr/>
          </p:nvSpPr>
          <p:spPr>
            <a:xfrm>
              <a:off x="0" y="0"/>
              <a:ext cx="1982427" cy="812800"/>
            </a:xfrm>
            <a:custGeom>
              <a:avLst/>
              <a:gdLst/>
              <a:ahLst/>
              <a:cxnLst/>
              <a:rect l="l" t="t" r="r" b="b"/>
              <a:pathLst>
                <a:path w="1982427" h="812800">
                  <a:moveTo>
                    <a:pt x="0" y="0"/>
                  </a:moveTo>
                  <a:lnTo>
                    <a:pt x="1982427" y="0"/>
                  </a:lnTo>
                  <a:lnTo>
                    <a:pt x="1982427" y="812800"/>
                  </a:lnTo>
                  <a:lnTo>
                    <a:pt x="0" y="812800"/>
                  </a:lnTo>
                  <a:close/>
                </a:path>
              </a:pathLst>
            </a:custGeom>
            <a:solidFill>
              <a:srgbClr val="071C42"/>
            </a:solidFill>
          </p:spPr>
          <p:txBody>
            <a:bodyPr/>
            <a:lstStyle/>
            <a:p>
              <a:endParaRPr lang="zh-CN" altLang="en-US"/>
            </a:p>
          </p:txBody>
        </p:sp>
        <p:sp>
          <p:nvSpPr>
            <p:cNvPr id="10" name="TextBox 10"/>
            <p:cNvSpPr txBox="1"/>
            <p:nvPr/>
          </p:nvSpPr>
          <p:spPr>
            <a:xfrm>
              <a:off x="0" y="-38100"/>
              <a:ext cx="1982427" cy="8509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386924" y="4262369"/>
            <a:ext cx="5969920" cy="424815"/>
          </a:xfrm>
          <a:prstGeom prst="rect">
            <a:avLst/>
          </a:prstGeom>
        </p:spPr>
        <p:txBody>
          <a:bodyPr lIns="0" tIns="0" rIns="0" bIns="0" rtlCol="0" anchor="t">
            <a:spAutoFit/>
          </a:bodyPr>
          <a:lstStyle/>
          <a:p>
            <a:pPr algn="l">
              <a:lnSpc>
                <a:spcPts val="3360"/>
              </a:lnSpc>
            </a:pPr>
            <a:r>
              <a:rPr lang="en-US" sz="2400" b="1">
                <a:solidFill>
                  <a:srgbClr val="FFFFFF"/>
                </a:solidFill>
                <a:latin typeface="Poppins Bold"/>
                <a:ea typeface="Poppins Bold"/>
                <a:cs typeface="Poppins Bold"/>
                <a:sym typeface="Poppins Bold"/>
              </a:rPr>
              <a:t>Family Shared Data Plans</a:t>
            </a:r>
          </a:p>
        </p:txBody>
      </p:sp>
      <p:sp>
        <p:nvSpPr>
          <p:cNvPr id="14" name="TextBox 14"/>
          <p:cNvSpPr txBox="1"/>
          <p:nvPr/>
        </p:nvSpPr>
        <p:spPr>
          <a:xfrm>
            <a:off x="10386924" y="4868107"/>
            <a:ext cx="6409167" cy="1087349"/>
          </a:xfrm>
          <a:prstGeom prst="rect">
            <a:avLst/>
          </a:prstGeom>
        </p:spPr>
        <p:txBody>
          <a:bodyPr lIns="0" tIns="0" rIns="0" bIns="0" rtlCol="0" anchor="t">
            <a:spAutoFit/>
          </a:bodyPr>
          <a:lstStyle/>
          <a:p>
            <a:pPr algn="l">
              <a:lnSpc>
                <a:spcPts val="2880"/>
              </a:lnSpc>
            </a:pPr>
            <a:r>
              <a:rPr lang="en-US" sz="1800">
                <a:solidFill>
                  <a:srgbClr val="FFFFFF"/>
                </a:solidFill>
                <a:latin typeface="Poppins"/>
                <a:ea typeface="Poppins"/>
                <a:cs typeface="Poppins"/>
                <a:sym typeface="Poppins"/>
              </a:rPr>
              <a:t>Offer family shared data plans that allow multiple members to share 5G data within the same plan, making it easier to manage costs. </a:t>
            </a:r>
          </a:p>
        </p:txBody>
      </p:sp>
      <p:sp>
        <p:nvSpPr>
          <p:cNvPr id="15" name="TextBox 15"/>
          <p:cNvSpPr txBox="1"/>
          <p:nvPr/>
        </p:nvSpPr>
        <p:spPr>
          <a:xfrm>
            <a:off x="10901735" y="7682286"/>
            <a:ext cx="5969920" cy="424815"/>
          </a:xfrm>
          <a:prstGeom prst="rect">
            <a:avLst/>
          </a:prstGeom>
        </p:spPr>
        <p:txBody>
          <a:bodyPr lIns="0" tIns="0" rIns="0" bIns="0" rtlCol="0" anchor="t">
            <a:spAutoFit/>
          </a:bodyPr>
          <a:lstStyle/>
          <a:p>
            <a:pPr algn="l">
              <a:lnSpc>
                <a:spcPts val="3360"/>
              </a:lnSpc>
            </a:pPr>
            <a:r>
              <a:rPr lang="en-US" sz="2400" b="1">
                <a:solidFill>
                  <a:srgbClr val="FFFFFF"/>
                </a:solidFill>
                <a:latin typeface="Poppins Bold"/>
                <a:ea typeface="Poppins Bold"/>
                <a:cs typeface="Poppins Bold"/>
                <a:sym typeface="Poppins Bold"/>
              </a:rPr>
              <a:t>5G-Enabled Smart Home Solutions</a:t>
            </a:r>
          </a:p>
        </p:txBody>
      </p:sp>
      <p:sp>
        <p:nvSpPr>
          <p:cNvPr id="16" name="TextBox 16"/>
          <p:cNvSpPr txBox="1"/>
          <p:nvPr/>
        </p:nvSpPr>
        <p:spPr>
          <a:xfrm>
            <a:off x="10901736" y="8288024"/>
            <a:ext cx="5969920" cy="1087349"/>
          </a:xfrm>
          <a:prstGeom prst="rect">
            <a:avLst/>
          </a:prstGeom>
        </p:spPr>
        <p:txBody>
          <a:bodyPr wrap="square" lIns="0" tIns="0" rIns="0" bIns="0" rtlCol="0" anchor="t">
            <a:spAutoFit/>
          </a:bodyPr>
          <a:lstStyle/>
          <a:p>
            <a:pPr algn="l">
              <a:lnSpc>
                <a:spcPts val="2880"/>
              </a:lnSpc>
            </a:pPr>
            <a:r>
              <a:rPr lang="en-US" sz="1800">
                <a:solidFill>
                  <a:srgbClr val="EEF2F5"/>
                </a:solidFill>
                <a:latin typeface="Poppins"/>
                <a:ea typeface="Poppins"/>
                <a:cs typeface="Poppins"/>
                <a:sym typeface="Poppins"/>
              </a:rPr>
              <a:t>Highlight the advantages of 5G for smart home devices (e.g., smart cameras), demonstrating how 5G can enhance home life.</a:t>
            </a:r>
          </a:p>
        </p:txBody>
      </p:sp>
      <p:sp>
        <p:nvSpPr>
          <p:cNvPr id="19" name="Freeform 19"/>
          <p:cNvSpPr/>
          <p:nvPr/>
        </p:nvSpPr>
        <p:spPr>
          <a:xfrm flipH="1">
            <a:off x="-4233164" y="-4841125"/>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
        <p:nvSpPr>
          <p:cNvPr id="23" name="TextBox 2">
            <a:extLst>
              <a:ext uri="{FF2B5EF4-FFF2-40B4-BE49-F238E27FC236}">
                <a16:creationId xmlns:a16="http://schemas.microsoft.com/office/drawing/2014/main" id="{509E01E3-BE05-DDC6-E05C-08BA240F0428}"/>
              </a:ext>
            </a:extLst>
          </p:cNvPr>
          <p:cNvSpPr txBox="1"/>
          <p:nvPr/>
        </p:nvSpPr>
        <p:spPr>
          <a:xfrm>
            <a:off x="1069386" y="7919825"/>
            <a:ext cx="11840210" cy="1415644"/>
          </a:xfrm>
          <a:prstGeom prst="rect">
            <a:avLst/>
          </a:prstGeom>
        </p:spPr>
        <p:txBody>
          <a:bodyPr wrap="square" lIns="0" tIns="0" rIns="0" bIns="0" rtlCol="0" anchor="t">
            <a:spAutoFit/>
          </a:bodyPr>
          <a:lstStyle/>
          <a:p>
            <a:r>
              <a:rPr lang="en-US" sz="5599" b="1">
                <a:solidFill>
                  <a:srgbClr val="101010"/>
                </a:solidFill>
                <a:latin typeface="Poppins Bold"/>
                <a:ea typeface="Poppins Bold"/>
                <a:cs typeface="Poppins Bold"/>
                <a:sym typeface="Poppins Bold"/>
              </a:rPr>
              <a:t>Business Strategies </a:t>
            </a:r>
          </a:p>
          <a:p>
            <a:r>
              <a:rPr lang="en-US" sz="3600">
                <a:solidFill>
                  <a:srgbClr val="101010"/>
                </a:solidFill>
                <a:latin typeface="Poppins" panose="00000500000000000000" pitchFamily="2" charset="0"/>
                <a:ea typeface="Poppins Bold"/>
                <a:cs typeface="Poppins" panose="00000500000000000000" pitchFamily="2" charset="0"/>
                <a:sym typeface="Poppins Bold"/>
              </a:rPr>
              <a:t>Target on </a:t>
            </a:r>
            <a:r>
              <a:rPr lang="en-US" altLang="zh-CN" sz="3600">
                <a:solidFill>
                  <a:srgbClr val="101010"/>
                </a:solidFill>
                <a:latin typeface="Poppins" panose="00000500000000000000" pitchFamily="2" charset="0"/>
                <a:ea typeface="Poppins Bold"/>
                <a:cs typeface="Poppins" panose="00000500000000000000" pitchFamily="2" charset="0"/>
                <a:sym typeface="Poppins Bold"/>
              </a:rPr>
              <a:t>Home Users</a:t>
            </a:r>
            <a:endParaRPr lang="en-US" sz="3600">
              <a:solidFill>
                <a:srgbClr val="101010"/>
              </a:solidFill>
              <a:latin typeface="Poppins" panose="00000500000000000000" pitchFamily="2" charset="0"/>
              <a:ea typeface="Poppins Bold"/>
              <a:cs typeface="Poppins" panose="00000500000000000000" pitchFamily="2" charset="0"/>
              <a:sym typeface="Poppins Bold"/>
            </a:endParaRPr>
          </a:p>
        </p:txBody>
      </p:sp>
      <p:grpSp>
        <p:nvGrpSpPr>
          <p:cNvPr id="34" name="组合 33">
            <a:extLst>
              <a:ext uri="{FF2B5EF4-FFF2-40B4-BE49-F238E27FC236}">
                <a16:creationId xmlns:a16="http://schemas.microsoft.com/office/drawing/2014/main" id="{49195CE0-70C5-9188-4496-98F9D6319827}"/>
              </a:ext>
            </a:extLst>
          </p:cNvPr>
          <p:cNvGrpSpPr/>
          <p:nvPr/>
        </p:nvGrpSpPr>
        <p:grpSpPr>
          <a:xfrm>
            <a:off x="8319987" y="-160734"/>
            <a:ext cx="11133416" cy="3589734"/>
            <a:chOff x="7154584" y="-160734"/>
            <a:chExt cx="11133416" cy="3589734"/>
          </a:xfrm>
        </p:grpSpPr>
        <p:grpSp>
          <p:nvGrpSpPr>
            <p:cNvPr id="2" name="Group 2"/>
            <p:cNvGrpSpPr/>
            <p:nvPr/>
          </p:nvGrpSpPr>
          <p:grpSpPr>
            <a:xfrm>
              <a:off x="7154584" y="-160734"/>
              <a:ext cx="11133416" cy="3589734"/>
              <a:chOff x="0" y="-38100"/>
              <a:chExt cx="2639032" cy="850900"/>
            </a:xfrm>
          </p:grpSpPr>
          <p:sp>
            <p:nvSpPr>
              <p:cNvPr id="3" name="Freeform 3"/>
              <p:cNvSpPr/>
              <p:nvPr/>
            </p:nvSpPr>
            <p:spPr>
              <a:xfrm>
                <a:off x="0" y="0"/>
                <a:ext cx="2362788"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txBody>
              <a:bodyPr/>
              <a:lstStyle/>
              <a:p>
                <a:endParaRPr lang="zh-CN" altLang="en-US"/>
              </a:p>
            </p:txBody>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437354" y="815055"/>
              <a:ext cx="5969920" cy="424815"/>
            </a:xfrm>
            <a:prstGeom prst="rect">
              <a:avLst/>
            </a:prstGeom>
          </p:spPr>
          <p:txBody>
            <a:bodyPr lIns="0" tIns="0" rIns="0" bIns="0" rtlCol="0" anchor="t">
              <a:spAutoFit/>
            </a:bodyPr>
            <a:lstStyle/>
            <a:p>
              <a:pPr algn="l">
                <a:lnSpc>
                  <a:spcPts val="3360"/>
                </a:lnSpc>
              </a:pPr>
              <a:r>
                <a:rPr lang="en-US" sz="2400" b="1">
                  <a:solidFill>
                    <a:srgbClr val="FFFFFF"/>
                  </a:solidFill>
                  <a:latin typeface="Poppins Bold"/>
                  <a:ea typeface="Poppins Bold"/>
                  <a:cs typeface="Poppins Bold"/>
                  <a:sym typeface="Poppins Bold"/>
                </a:rPr>
                <a:t>5G Household Bundles</a:t>
              </a:r>
            </a:p>
          </p:txBody>
        </p:sp>
        <p:sp>
          <p:nvSpPr>
            <p:cNvPr id="12" name="TextBox 12"/>
            <p:cNvSpPr txBox="1"/>
            <p:nvPr/>
          </p:nvSpPr>
          <p:spPr>
            <a:xfrm>
              <a:off x="8437354" y="1420793"/>
              <a:ext cx="6409167" cy="1087349"/>
            </a:xfrm>
            <a:prstGeom prst="rect">
              <a:avLst/>
            </a:prstGeom>
          </p:spPr>
          <p:txBody>
            <a:bodyPr lIns="0" tIns="0" rIns="0" bIns="0" rtlCol="0" anchor="t">
              <a:spAutoFit/>
            </a:bodyPr>
            <a:lstStyle/>
            <a:p>
              <a:pPr algn="l">
                <a:lnSpc>
                  <a:spcPts val="2880"/>
                </a:lnSpc>
              </a:pPr>
              <a:r>
                <a:rPr lang="en-US" altLang="zh-CN">
                  <a:solidFill>
                    <a:srgbClr val="EEF2F5"/>
                  </a:solidFill>
                  <a:latin typeface="Poppins"/>
                  <a:ea typeface="Poppins"/>
                  <a:cs typeface="Poppins"/>
                  <a:sym typeface="Poppins"/>
                </a:rPr>
                <a:t>I</a:t>
              </a:r>
              <a:r>
                <a:rPr lang="en-US" sz="1800">
                  <a:solidFill>
                    <a:srgbClr val="EEF2F5"/>
                  </a:solidFill>
                  <a:latin typeface="Poppins"/>
                  <a:ea typeface="Poppins"/>
                  <a:cs typeface="Poppins"/>
                  <a:sym typeface="Poppins"/>
                </a:rPr>
                <a:t>ntroduce family or household bundles that combine 5G mobile services with home broadband, TV, or home devices, offering discounted prices. </a:t>
              </a:r>
            </a:p>
          </p:txBody>
        </p:sp>
        <p:pic>
          <p:nvPicPr>
            <p:cNvPr id="27" name="图形 26" descr="郊区场景 纯色填充">
              <a:extLst>
                <a:ext uri="{FF2B5EF4-FFF2-40B4-BE49-F238E27FC236}">
                  <a16:creationId xmlns:a16="http://schemas.microsoft.com/office/drawing/2014/main" id="{B914766C-8082-6A42-18D1-7401639D96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28231" y="423267"/>
              <a:ext cx="914400" cy="914400"/>
            </a:xfrm>
            <a:prstGeom prst="rect">
              <a:avLst/>
            </a:prstGeom>
          </p:spPr>
        </p:pic>
      </p:grpSp>
      <p:pic>
        <p:nvPicPr>
          <p:cNvPr id="29" name="图形 28" descr="Web 摄像头 纯色填充">
            <a:extLst>
              <a:ext uri="{FF2B5EF4-FFF2-40B4-BE49-F238E27FC236}">
                <a16:creationId xmlns:a16="http://schemas.microsoft.com/office/drawing/2014/main" id="{0876127E-D99E-FC21-4630-D32FBB9BA6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093634" y="7055900"/>
            <a:ext cx="914400" cy="914400"/>
          </a:xfrm>
          <a:prstGeom prst="rect">
            <a:avLst/>
          </a:prstGeom>
        </p:spPr>
      </p:pic>
      <p:pic>
        <p:nvPicPr>
          <p:cNvPr id="31" name="图形 30" descr="有两个子女的家庭 纯色填充">
            <a:extLst>
              <a:ext uri="{FF2B5EF4-FFF2-40B4-BE49-F238E27FC236}">
                <a16:creationId xmlns:a16="http://schemas.microsoft.com/office/drawing/2014/main" id="{B23837D2-5A96-3F7D-C57B-67BD263288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093634" y="3771900"/>
            <a:ext cx="914400" cy="914400"/>
          </a:xfrm>
          <a:prstGeom prst="rect">
            <a:avLst/>
          </a:prstGeom>
        </p:spPr>
      </p:pic>
      <p:sp>
        <p:nvSpPr>
          <p:cNvPr id="33" name="文本框 32">
            <a:extLst>
              <a:ext uri="{FF2B5EF4-FFF2-40B4-BE49-F238E27FC236}">
                <a16:creationId xmlns:a16="http://schemas.microsoft.com/office/drawing/2014/main" id="{1E0D94F4-1EFD-9868-9153-2A2D01631CD8}"/>
              </a:ext>
            </a:extLst>
          </p:cNvPr>
          <p:cNvSpPr txBox="1"/>
          <p:nvPr/>
        </p:nvSpPr>
        <p:spPr>
          <a:xfrm>
            <a:off x="1034253" y="6814231"/>
            <a:ext cx="7514661" cy="584775"/>
          </a:xfrm>
          <a:prstGeom prst="rect">
            <a:avLst/>
          </a:prstGeom>
          <a:noFill/>
        </p:spPr>
        <p:txBody>
          <a:bodyPr wrap="square">
            <a:spAutoFit/>
          </a:bodyPr>
          <a:lstStyle/>
          <a:p>
            <a:r>
              <a:rPr lang="en-US" altLang="zh-CN" sz="1600">
                <a:solidFill>
                  <a:schemeClr val="tx1">
                    <a:lumMod val="85000"/>
                    <a:lumOff val="15000"/>
                  </a:schemeClr>
                </a:solidFill>
                <a:latin typeface="Poppins" panose="00000500000000000000" pitchFamily="2" charset="0"/>
                <a:cs typeface="Poppins" panose="00000500000000000000" pitchFamily="2" charset="0"/>
              </a:rPr>
              <a:t>5G users are more likely to be home users compared to the overall user base. 88.1% of 5G users are home users, compared to 61.6% of all users.</a:t>
            </a:r>
            <a:endParaRPr lang="zh-CN" altLang="en-US" sz="1600">
              <a:solidFill>
                <a:schemeClr val="tx1">
                  <a:lumMod val="85000"/>
                  <a:lumOff val="15000"/>
                </a:schemeClr>
              </a:solidFill>
              <a:latin typeface="Poppins" panose="00000500000000000000" pitchFamily="2" charset="0"/>
              <a:cs typeface="Poppins" panose="00000500000000000000" pitchFamily="2" charset="0"/>
            </a:endParaRPr>
          </a:p>
        </p:txBody>
      </p:sp>
      <p:sp>
        <p:nvSpPr>
          <p:cNvPr id="21" name="object 31">
            <a:extLst>
              <a:ext uri="{FF2B5EF4-FFF2-40B4-BE49-F238E27FC236}">
                <a16:creationId xmlns:a16="http://schemas.microsoft.com/office/drawing/2014/main" id="{AE928F55-36F1-508F-CDC7-873B7ED235F0}"/>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solidFill>
                  <a:schemeClr val="bg1"/>
                </a:solidFill>
                <a:latin typeface="Poppins" panose="00000500000000000000" pitchFamily="2" charset="0"/>
                <a:cs typeface="Poppins" panose="00000500000000000000" pitchFamily="2" charset="0"/>
              </a:rPr>
              <a:t>Zhang Hang</a:t>
            </a:r>
            <a:endParaRPr lang="en-US" sz="1600">
              <a:solidFill>
                <a:schemeClr val="bg1"/>
              </a:solidFill>
              <a:latin typeface="Poppins" panose="00000500000000000000" pitchFamily="2" charset="0"/>
              <a:cs typeface="Poppins" panose="000005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E37354D1-A1FC-9015-4619-A56A50F93504}"/>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artisticBlur/>
                    </a14:imgEffect>
                    <a14:imgEffect>
                      <a14:saturation sat="0"/>
                    </a14:imgEffect>
                  </a14:imgLayer>
                </a14:imgProps>
              </a:ext>
            </a:extLst>
          </a:blip>
          <a:stretch>
            <a:fillRect/>
          </a:stretch>
        </p:blipFill>
        <p:spPr>
          <a:xfrm flipH="1">
            <a:off x="8518751" y="2408039"/>
            <a:ext cx="3746374" cy="3746374"/>
          </a:xfrm>
          <a:prstGeom prst="rect">
            <a:avLst/>
          </a:prstGeom>
        </p:spPr>
      </p:pic>
      <p:pic>
        <p:nvPicPr>
          <p:cNvPr id="22" name="图片 21">
            <a:extLst>
              <a:ext uri="{FF2B5EF4-FFF2-40B4-BE49-F238E27FC236}">
                <a16:creationId xmlns:a16="http://schemas.microsoft.com/office/drawing/2014/main" id="{FBA9D35C-A16B-8B1F-F22A-50FE00ADB6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851323" y="3091014"/>
            <a:ext cx="4149868" cy="5241130"/>
          </a:xfrm>
          <a:prstGeom prst="rect">
            <a:avLst/>
          </a:prstGeom>
        </p:spPr>
      </p:pic>
      <p:sp>
        <p:nvSpPr>
          <p:cNvPr id="19" name="Freeform 19"/>
          <p:cNvSpPr/>
          <p:nvPr/>
        </p:nvSpPr>
        <p:spPr>
          <a:xfrm flipH="1">
            <a:off x="-4233164" y="-4841125"/>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
        <p:nvSpPr>
          <p:cNvPr id="23" name="TextBox 2">
            <a:extLst>
              <a:ext uri="{FF2B5EF4-FFF2-40B4-BE49-F238E27FC236}">
                <a16:creationId xmlns:a16="http://schemas.microsoft.com/office/drawing/2014/main" id="{509E01E3-BE05-DDC6-E05C-08BA240F0428}"/>
              </a:ext>
            </a:extLst>
          </p:cNvPr>
          <p:cNvSpPr txBox="1"/>
          <p:nvPr/>
        </p:nvSpPr>
        <p:spPr>
          <a:xfrm>
            <a:off x="9811811" y="895749"/>
            <a:ext cx="7329560" cy="1415644"/>
          </a:xfrm>
          <a:prstGeom prst="rect">
            <a:avLst/>
          </a:prstGeom>
        </p:spPr>
        <p:txBody>
          <a:bodyPr wrap="square" lIns="0" tIns="0" rIns="0" bIns="0" rtlCol="0" anchor="t">
            <a:spAutoFit/>
          </a:bodyPr>
          <a:lstStyle/>
          <a:p>
            <a:pPr algn="r"/>
            <a:r>
              <a:rPr lang="en-US" sz="5599" b="1">
                <a:solidFill>
                  <a:srgbClr val="101010"/>
                </a:solidFill>
                <a:latin typeface="Poppins Bold"/>
                <a:ea typeface="Poppins Bold"/>
                <a:cs typeface="Poppins Bold"/>
                <a:sym typeface="Poppins Bold"/>
              </a:rPr>
              <a:t>Business Strategies </a:t>
            </a:r>
          </a:p>
          <a:p>
            <a:pPr algn="r"/>
            <a:r>
              <a:rPr lang="en-US" sz="3600">
                <a:solidFill>
                  <a:srgbClr val="101010"/>
                </a:solidFill>
                <a:latin typeface="Poppins" panose="00000500000000000000" pitchFamily="2" charset="0"/>
                <a:ea typeface="Poppins Bold"/>
                <a:cs typeface="Poppins" panose="00000500000000000000" pitchFamily="2" charset="0"/>
                <a:sym typeface="Poppins Bold"/>
              </a:rPr>
              <a:t>Target on </a:t>
            </a:r>
            <a:r>
              <a:rPr lang="en-US" altLang="zh-CN" sz="3600">
                <a:solidFill>
                  <a:srgbClr val="101010"/>
                </a:solidFill>
                <a:latin typeface="Poppins" panose="00000500000000000000" pitchFamily="2" charset="0"/>
                <a:ea typeface="Poppins Bold"/>
                <a:cs typeface="Poppins" panose="00000500000000000000" pitchFamily="2" charset="0"/>
                <a:sym typeface="Poppins Bold"/>
              </a:rPr>
              <a:t>Broadband Users</a:t>
            </a:r>
            <a:endParaRPr lang="en-US" sz="3600">
              <a:solidFill>
                <a:srgbClr val="101010"/>
              </a:solidFill>
              <a:latin typeface="Poppins" panose="00000500000000000000" pitchFamily="2" charset="0"/>
              <a:ea typeface="Poppins Bold"/>
              <a:cs typeface="Poppins" panose="00000500000000000000" pitchFamily="2" charset="0"/>
              <a:sym typeface="Poppins Bold"/>
            </a:endParaRPr>
          </a:p>
        </p:txBody>
      </p:sp>
      <p:grpSp>
        <p:nvGrpSpPr>
          <p:cNvPr id="34" name="组合 33">
            <a:extLst>
              <a:ext uri="{FF2B5EF4-FFF2-40B4-BE49-F238E27FC236}">
                <a16:creationId xmlns:a16="http://schemas.microsoft.com/office/drawing/2014/main" id="{49195CE0-70C5-9188-4496-98F9D6319827}"/>
              </a:ext>
            </a:extLst>
          </p:cNvPr>
          <p:cNvGrpSpPr/>
          <p:nvPr/>
        </p:nvGrpSpPr>
        <p:grpSpPr>
          <a:xfrm>
            <a:off x="-19140" y="6734745"/>
            <a:ext cx="11133416" cy="3589734"/>
            <a:chOff x="7154584" y="-160734"/>
            <a:chExt cx="11133416" cy="3589734"/>
          </a:xfrm>
        </p:grpSpPr>
        <p:grpSp>
          <p:nvGrpSpPr>
            <p:cNvPr id="2" name="Group 2"/>
            <p:cNvGrpSpPr/>
            <p:nvPr/>
          </p:nvGrpSpPr>
          <p:grpSpPr>
            <a:xfrm>
              <a:off x="7154584" y="-160734"/>
              <a:ext cx="11133416" cy="3589734"/>
              <a:chOff x="0" y="-38100"/>
              <a:chExt cx="2639032" cy="850900"/>
            </a:xfrm>
          </p:grpSpPr>
          <p:sp>
            <p:nvSpPr>
              <p:cNvPr id="3" name="Freeform 3"/>
              <p:cNvSpPr/>
              <p:nvPr/>
            </p:nvSpPr>
            <p:spPr>
              <a:xfrm>
                <a:off x="0" y="-15344"/>
                <a:ext cx="2362788" cy="828144"/>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txBody>
              <a:bodyPr/>
              <a:lstStyle/>
              <a:p>
                <a:endParaRPr lang="zh-CN" altLang="en-US"/>
              </a:p>
            </p:txBody>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194293" y="708155"/>
              <a:ext cx="5969920" cy="424815"/>
            </a:xfrm>
            <a:prstGeom prst="rect">
              <a:avLst/>
            </a:prstGeom>
          </p:spPr>
          <p:txBody>
            <a:bodyPr lIns="0" tIns="0" rIns="0" bIns="0" rtlCol="0" anchor="t">
              <a:spAutoFit/>
            </a:bodyPr>
            <a:lstStyle/>
            <a:p>
              <a:pPr algn="l">
                <a:lnSpc>
                  <a:spcPts val="3360"/>
                </a:lnSpc>
              </a:pPr>
              <a:r>
                <a:rPr lang="en-US" sz="2400" b="1">
                  <a:solidFill>
                    <a:srgbClr val="FFFFFF"/>
                  </a:solidFill>
                  <a:latin typeface="Poppins Bold"/>
                  <a:ea typeface="Poppins Bold"/>
                  <a:cs typeface="Poppins Bold"/>
                  <a:sym typeface="Poppins Bold"/>
                </a:rPr>
                <a:t>Data Prioritization</a:t>
              </a:r>
            </a:p>
          </p:txBody>
        </p:sp>
        <p:sp>
          <p:nvSpPr>
            <p:cNvPr id="12" name="TextBox 12"/>
            <p:cNvSpPr txBox="1"/>
            <p:nvPr/>
          </p:nvSpPr>
          <p:spPr>
            <a:xfrm>
              <a:off x="8194293" y="1313893"/>
              <a:ext cx="6982461" cy="1087349"/>
            </a:xfrm>
            <a:prstGeom prst="rect">
              <a:avLst/>
            </a:prstGeom>
          </p:spPr>
          <p:txBody>
            <a:bodyPr wrap="square" lIns="0" tIns="0" rIns="0" bIns="0" rtlCol="0" anchor="t">
              <a:spAutoFit/>
            </a:bodyPr>
            <a:lstStyle/>
            <a:p>
              <a:pPr algn="l">
                <a:lnSpc>
                  <a:spcPts val="2880"/>
                </a:lnSpc>
              </a:pPr>
              <a:r>
                <a:rPr lang="en-US" altLang="zh-CN">
                  <a:solidFill>
                    <a:srgbClr val="EEF2F5"/>
                  </a:solidFill>
                  <a:latin typeface="Poppins"/>
                  <a:ea typeface="Poppins"/>
                  <a:cs typeface="Poppins"/>
                  <a:sym typeface="Poppins"/>
                </a:rPr>
                <a:t>Offer prioritized data speeds for broadband users on their 5G mobile plans, ensuring faster and more reliable connectivity when both networks are in use.</a:t>
              </a:r>
              <a:endParaRPr lang="en-US" sz="1800">
                <a:solidFill>
                  <a:srgbClr val="EEF2F5"/>
                </a:solidFill>
                <a:latin typeface="Poppins"/>
                <a:ea typeface="Poppins"/>
                <a:cs typeface="Poppins"/>
                <a:sym typeface="Poppins"/>
              </a:endParaRPr>
            </a:p>
          </p:txBody>
        </p:sp>
      </p:grpSp>
      <p:grpSp>
        <p:nvGrpSpPr>
          <p:cNvPr id="18" name="组合 17">
            <a:extLst>
              <a:ext uri="{FF2B5EF4-FFF2-40B4-BE49-F238E27FC236}">
                <a16:creationId xmlns:a16="http://schemas.microsoft.com/office/drawing/2014/main" id="{E32B3532-C024-296E-0BF7-28931124736D}"/>
              </a:ext>
            </a:extLst>
          </p:cNvPr>
          <p:cNvGrpSpPr/>
          <p:nvPr/>
        </p:nvGrpSpPr>
        <p:grpSpPr>
          <a:xfrm>
            <a:off x="0" y="-133265"/>
            <a:ext cx="8406834" cy="3589734"/>
            <a:chOff x="9881166" y="6697266"/>
            <a:chExt cx="8406834" cy="3589734"/>
          </a:xfrm>
        </p:grpSpPr>
        <p:grpSp>
          <p:nvGrpSpPr>
            <p:cNvPr id="8" name="Group 8"/>
            <p:cNvGrpSpPr/>
            <p:nvPr/>
          </p:nvGrpSpPr>
          <p:grpSpPr>
            <a:xfrm>
              <a:off x="9881166" y="6697266"/>
              <a:ext cx="8406834" cy="3589734"/>
              <a:chOff x="-10304" y="-38100"/>
              <a:chExt cx="1992731" cy="850900"/>
            </a:xfrm>
          </p:grpSpPr>
          <p:sp>
            <p:nvSpPr>
              <p:cNvPr id="9" name="Freeform 9"/>
              <p:cNvSpPr/>
              <p:nvPr/>
            </p:nvSpPr>
            <p:spPr>
              <a:xfrm>
                <a:off x="-10304" y="-6511"/>
                <a:ext cx="1992731" cy="819311"/>
              </a:xfrm>
              <a:custGeom>
                <a:avLst/>
                <a:gdLst/>
                <a:ahLst/>
                <a:cxnLst/>
                <a:rect l="l" t="t" r="r" b="b"/>
                <a:pathLst>
                  <a:path w="1982427" h="812800">
                    <a:moveTo>
                      <a:pt x="0" y="0"/>
                    </a:moveTo>
                    <a:lnTo>
                      <a:pt x="1982427" y="0"/>
                    </a:lnTo>
                    <a:lnTo>
                      <a:pt x="1982427" y="812800"/>
                    </a:lnTo>
                    <a:lnTo>
                      <a:pt x="0" y="812800"/>
                    </a:lnTo>
                    <a:close/>
                  </a:path>
                </a:pathLst>
              </a:custGeom>
              <a:solidFill>
                <a:srgbClr val="071C42"/>
              </a:solidFill>
            </p:spPr>
            <p:txBody>
              <a:bodyPr/>
              <a:lstStyle/>
              <a:p>
                <a:endParaRPr lang="zh-CN" altLang="en-US"/>
              </a:p>
            </p:txBody>
          </p:sp>
          <p:sp>
            <p:nvSpPr>
              <p:cNvPr id="10" name="TextBox 10"/>
              <p:cNvSpPr txBox="1"/>
              <p:nvPr/>
            </p:nvSpPr>
            <p:spPr>
              <a:xfrm>
                <a:off x="0" y="-38100"/>
                <a:ext cx="1982427"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0901735" y="7612282"/>
              <a:ext cx="5969920" cy="413190"/>
            </a:xfrm>
            <a:prstGeom prst="rect">
              <a:avLst/>
            </a:prstGeom>
          </p:spPr>
          <p:txBody>
            <a:bodyPr lIns="0" tIns="0" rIns="0" bIns="0" rtlCol="0" anchor="t">
              <a:spAutoFit/>
            </a:bodyPr>
            <a:lstStyle/>
            <a:p>
              <a:pPr algn="l">
                <a:lnSpc>
                  <a:spcPts val="3360"/>
                </a:lnSpc>
              </a:pPr>
              <a:r>
                <a:rPr lang="en-US" sz="2400" b="1">
                  <a:solidFill>
                    <a:srgbClr val="FFFFFF"/>
                  </a:solidFill>
                  <a:latin typeface="Poppins Bold"/>
                  <a:ea typeface="Poppins Bold"/>
                  <a:cs typeface="Poppins Bold"/>
                  <a:sym typeface="Poppins Bold"/>
                </a:rPr>
                <a:t>Network Bundling Discounts</a:t>
              </a:r>
            </a:p>
          </p:txBody>
        </p:sp>
        <p:sp>
          <p:nvSpPr>
            <p:cNvPr id="16" name="TextBox 16"/>
            <p:cNvSpPr txBox="1"/>
            <p:nvPr/>
          </p:nvSpPr>
          <p:spPr>
            <a:xfrm>
              <a:off x="10901736" y="8218020"/>
              <a:ext cx="5540383" cy="1087349"/>
            </a:xfrm>
            <a:prstGeom prst="rect">
              <a:avLst/>
            </a:prstGeom>
          </p:spPr>
          <p:txBody>
            <a:bodyPr wrap="square" lIns="0" tIns="0" rIns="0" bIns="0" rtlCol="0" anchor="t">
              <a:spAutoFit/>
            </a:bodyPr>
            <a:lstStyle/>
            <a:p>
              <a:pPr algn="l">
                <a:lnSpc>
                  <a:spcPts val="2880"/>
                </a:lnSpc>
              </a:pPr>
              <a:r>
                <a:rPr lang="en-US" sz="1800">
                  <a:solidFill>
                    <a:srgbClr val="EEF2F5"/>
                  </a:solidFill>
                  <a:latin typeface="Poppins"/>
                  <a:ea typeface="Poppins"/>
                  <a:cs typeface="Poppins"/>
                  <a:sym typeface="Poppins"/>
                </a:rPr>
                <a:t>Provide existing in-network broadband users with exclusive discounts on bundled 5G mobile and broadband services. </a:t>
              </a:r>
            </a:p>
          </p:txBody>
        </p:sp>
      </p:grpSp>
      <p:grpSp>
        <p:nvGrpSpPr>
          <p:cNvPr id="17" name="组合 16">
            <a:extLst>
              <a:ext uri="{FF2B5EF4-FFF2-40B4-BE49-F238E27FC236}">
                <a16:creationId xmlns:a16="http://schemas.microsoft.com/office/drawing/2014/main" id="{64528FED-D50E-6168-09BF-57AF1691FDAF}"/>
              </a:ext>
            </a:extLst>
          </p:cNvPr>
          <p:cNvGrpSpPr/>
          <p:nvPr/>
        </p:nvGrpSpPr>
        <p:grpSpPr>
          <a:xfrm>
            <a:off x="0" y="3241014"/>
            <a:ext cx="9850646" cy="3589734"/>
            <a:chOff x="9144000" y="3268266"/>
            <a:chExt cx="9850646" cy="3589734"/>
          </a:xfrm>
        </p:grpSpPr>
        <p:grpSp>
          <p:nvGrpSpPr>
            <p:cNvPr id="5" name="Group 5"/>
            <p:cNvGrpSpPr/>
            <p:nvPr/>
          </p:nvGrpSpPr>
          <p:grpSpPr>
            <a:xfrm>
              <a:off x="9144000" y="3268266"/>
              <a:ext cx="9850646" cy="3589734"/>
              <a:chOff x="0" y="-38100"/>
              <a:chExt cx="2334968" cy="850900"/>
            </a:xfrm>
          </p:grpSpPr>
          <p:sp>
            <p:nvSpPr>
              <p:cNvPr id="6" name="Freeform 6"/>
              <p:cNvSpPr/>
              <p:nvPr/>
            </p:nvSpPr>
            <p:spPr>
              <a:xfrm>
                <a:off x="0" y="0"/>
                <a:ext cx="2167467" cy="812800"/>
              </a:xfrm>
              <a:custGeom>
                <a:avLst/>
                <a:gdLst/>
                <a:ahLst/>
                <a:cxnLst/>
                <a:rect l="l" t="t" r="r" b="b"/>
                <a:pathLst>
                  <a:path w="2334968" h="812800">
                    <a:moveTo>
                      <a:pt x="0" y="0"/>
                    </a:moveTo>
                    <a:lnTo>
                      <a:pt x="2334968" y="0"/>
                    </a:lnTo>
                    <a:lnTo>
                      <a:pt x="2334968" y="812800"/>
                    </a:lnTo>
                    <a:lnTo>
                      <a:pt x="0" y="812800"/>
                    </a:lnTo>
                    <a:close/>
                  </a:path>
                </a:pathLst>
              </a:custGeom>
              <a:solidFill>
                <a:srgbClr val="3DCAB1"/>
              </a:solidFill>
            </p:spPr>
            <p:txBody>
              <a:bodyPr/>
              <a:lstStyle/>
              <a:p>
                <a:endParaRPr lang="zh-CN" altLang="en-US"/>
              </a:p>
            </p:txBody>
          </p:sp>
          <p:sp>
            <p:nvSpPr>
              <p:cNvPr id="7" name="TextBox 7"/>
              <p:cNvSpPr txBox="1"/>
              <p:nvPr/>
            </p:nvSpPr>
            <p:spPr>
              <a:xfrm>
                <a:off x="0" y="-38100"/>
                <a:ext cx="2334968" cy="8509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64569" y="4217667"/>
              <a:ext cx="5969920" cy="413190"/>
            </a:xfrm>
            <a:prstGeom prst="rect">
              <a:avLst/>
            </a:prstGeom>
          </p:spPr>
          <p:txBody>
            <a:bodyPr lIns="0" tIns="0" rIns="0" bIns="0" rtlCol="0" anchor="t">
              <a:spAutoFit/>
            </a:bodyPr>
            <a:lstStyle/>
            <a:p>
              <a:pPr algn="l">
                <a:lnSpc>
                  <a:spcPts val="3360"/>
                </a:lnSpc>
              </a:pPr>
              <a:r>
                <a:rPr lang="en-US" sz="2400" b="1">
                  <a:solidFill>
                    <a:srgbClr val="FFFFFF"/>
                  </a:solidFill>
                  <a:latin typeface="Poppins Bold"/>
                  <a:ea typeface="Poppins Bold"/>
                  <a:cs typeface="Poppins Bold"/>
                  <a:sym typeface="Poppins Bold"/>
                </a:rPr>
                <a:t>Seamless Upgrade and Experience</a:t>
              </a:r>
            </a:p>
          </p:txBody>
        </p:sp>
        <p:sp>
          <p:nvSpPr>
            <p:cNvPr id="14" name="TextBox 14"/>
            <p:cNvSpPr txBox="1"/>
            <p:nvPr/>
          </p:nvSpPr>
          <p:spPr>
            <a:xfrm>
              <a:off x="10164569" y="4823405"/>
              <a:ext cx="6409167" cy="1087349"/>
            </a:xfrm>
            <a:prstGeom prst="rect">
              <a:avLst/>
            </a:prstGeom>
          </p:spPr>
          <p:txBody>
            <a:bodyPr lIns="0" tIns="0" rIns="0" bIns="0" rtlCol="0" anchor="t">
              <a:spAutoFit/>
            </a:bodyPr>
            <a:lstStyle/>
            <a:p>
              <a:pPr algn="l">
                <a:lnSpc>
                  <a:spcPts val="2880"/>
                </a:lnSpc>
              </a:pPr>
              <a:r>
                <a:rPr lang="en-US" sz="1800">
                  <a:solidFill>
                    <a:srgbClr val="FFFFFF"/>
                  </a:solidFill>
                  <a:latin typeface="Poppins"/>
                  <a:ea typeface="Poppins"/>
                  <a:cs typeface="Poppins"/>
                  <a:sym typeface="Poppins"/>
                </a:rPr>
                <a:t>Highlight the seamless transition between 5G and home broadband networks. Emphasize the superior, uninterrupted network experience.</a:t>
              </a:r>
            </a:p>
          </p:txBody>
        </p:sp>
      </p:grpSp>
      <p:sp>
        <p:nvSpPr>
          <p:cNvPr id="33" name="文本框 32">
            <a:extLst>
              <a:ext uri="{FF2B5EF4-FFF2-40B4-BE49-F238E27FC236}">
                <a16:creationId xmlns:a16="http://schemas.microsoft.com/office/drawing/2014/main" id="{1E0D94F4-1EFD-9868-9153-2A2D01631CD8}"/>
              </a:ext>
            </a:extLst>
          </p:cNvPr>
          <p:cNvSpPr txBox="1"/>
          <p:nvPr/>
        </p:nvSpPr>
        <p:spPr>
          <a:xfrm>
            <a:off x="10958285" y="8519962"/>
            <a:ext cx="6425167" cy="830997"/>
          </a:xfrm>
          <a:prstGeom prst="rect">
            <a:avLst/>
          </a:prstGeom>
          <a:noFill/>
        </p:spPr>
        <p:txBody>
          <a:bodyPr wrap="square">
            <a:spAutoFit/>
          </a:bodyPr>
          <a:lstStyle/>
          <a:p>
            <a:r>
              <a:rPr lang="en-US" altLang="zh-CN" sz="1600">
                <a:solidFill>
                  <a:schemeClr val="tx1">
                    <a:lumMod val="85000"/>
                    <a:lumOff val="15000"/>
                  </a:schemeClr>
                </a:solidFill>
                <a:latin typeface="Poppins" panose="00000500000000000000" pitchFamily="2" charset="0"/>
                <a:cs typeface="Poppins" panose="00000500000000000000" pitchFamily="2" charset="0"/>
              </a:rPr>
              <a:t>5G users are more likely to be broadband users compared to the overall user base. 59.% of 5G users are broadband users, compared to 27.7% of all users.</a:t>
            </a:r>
            <a:endParaRPr lang="zh-CN" altLang="en-US" sz="1600">
              <a:solidFill>
                <a:schemeClr val="tx1">
                  <a:lumMod val="85000"/>
                  <a:lumOff val="15000"/>
                </a:schemeClr>
              </a:solidFill>
              <a:latin typeface="Poppins" panose="00000500000000000000" pitchFamily="2" charset="0"/>
              <a:cs typeface="Poppins" panose="00000500000000000000" pitchFamily="2" charset="0"/>
            </a:endParaRPr>
          </a:p>
        </p:txBody>
      </p:sp>
      <p:pic>
        <p:nvPicPr>
          <p:cNvPr id="21" name="图形 20" descr="传输 纯色填充">
            <a:extLst>
              <a:ext uri="{FF2B5EF4-FFF2-40B4-BE49-F238E27FC236}">
                <a16:creationId xmlns:a16="http://schemas.microsoft.com/office/drawing/2014/main" id="{2EEBE5C0-0303-0586-804C-93B6C1EEA8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04351" y="5604868"/>
            <a:ext cx="914400" cy="914400"/>
          </a:xfrm>
          <a:prstGeom prst="rect">
            <a:avLst/>
          </a:prstGeom>
        </p:spPr>
      </p:pic>
      <p:pic>
        <p:nvPicPr>
          <p:cNvPr id="25" name="图形 24" descr="优先级 纯色填充">
            <a:extLst>
              <a:ext uri="{FF2B5EF4-FFF2-40B4-BE49-F238E27FC236}">
                <a16:creationId xmlns:a16="http://schemas.microsoft.com/office/drawing/2014/main" id="{65E9AEE4-1334-82E5-B5EE-6D79FA25BC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18751" y="8865342"/>
            <a:ext cx="914400" cy="914400"/>
          </a:xfrm>
          <a:prstGeom prst="rect">
            <a:avLst/>
          </a:prstGeom>
        </p:spPr>
      </p:pic>
      <p:pic>
        <p:nvPicPr>
          <p:cNvPr id="28" name="图形 27" descr="储钱罐 纯色填充">
            <a:extLst>
              <a:ext uri="{FF2B5EF4-FFF2-40B4-BE49-F238E27FC236}">
                <a16:creationId xmlns:a16="http://schemas.microsoft.com/office/drawing/2014/main" id="{7986FE49-0714-2FF8-7FAA-1B16866DB5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7151" y="2113006"/>
            <a:ext cx="914400" cy="914400"/>
          </a:xfrm>
          <a:prstGeom prst="rect">
            <a:avLst/>
          </a:prstGeom>
        </p:spPr>
      </p:pic>
      <p:sp>
        <p:nvSpPr>
          <p:cNvPr id="24" name="object 31">
            <a:extLst>
              <a:ext uri="{FF2B5EF4-FFF2-40B4-BE49-F238E27FC236}">
                <a16:creationId xmlns:a16="http://schemas.microsoft.com/office/drawing/2014/main" id="{9644918D-6EAC-809A-243C-BBFE0C36939B}"/>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Zhang Hang</a:t>
            </a:r>
            <a:endParaRPr lang="en-US"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62713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90472583-C55D-4C87-A696-8E75691F5B25}"/>
              </a:ext>
            </a:extLst>
          </p:cNvPr>
          <p:cNvGrpSpPr/>
          <p:nvPr/>
        </p:nvGrpSpPr>
        <p:grpSpPr>
          <a:xfrm>
            <a:off x="343947" y="7429500"/>
            <a:ext cx="12838652" cy="1645920"/>
            <a:chOff x="343947" y="7637638"/>
            <a:chExt cx="12838652" cy="1645920"/>
          </a:xfrm>
        </p:grpSpPr>
        <p:grpSp>
          <p:nvGrpSpPr>
            <p:cNvPr id="20" name="组合 19">
              <a:extLst>
                <a:ext uri="{FF2B5EF4-FFF2-40B4-BE49-F238E27FC236}">
                  <a16:creationId xmlns:a16="http://schemas.microsoft.com/office/drawing/2014/main" id="{F07D46E0-E7BF-48B0-BD17-85A4D02F6F6C}"/>
                </a:ext>
              </a:extLst>
            </p:cNvPr>
            <p:cNvGrpSpPr/>
            <p:nvPr/>
          </p:nvGrpSpPr>
          <p:grpSpPr>
            <a:xfrm>
              <a:off x="343947" y="7637638"/>
              <a:ext cx="4336733" cy="1645920"/>
              <a:chOff x="343947" y="7338061"/>
              <a:chExt cx="4336733" cy="1645920"/>
            </a:xfrm>
          </p:grpSpPr>
          <p:sp>
            <p:nvSpPr>
              <p:cNvPr id="9" name="object 9"/>
              <p:cNvSpPr/>
              <p:nvPr/>
            </p:nvSpPr>
            <p:spPr>
              <a:xfrm>
                <a:off x="343947" y="7338061"/>
                <a:ext cx="4336733" cy="1645920"/>
              </a:xfrm>
              <a:custGeom>
                <a:avLst/>
                <a:gdLst/>
                <a:ahLst/>
                <a:cxnLst/>
                <a:rect l="l" t="t" r="r" b="b"/>
                <a:pathLst>
                  <a:path w="2891155" h="1097279">
                    <a:moveTo>
                      <a:pt x="2342388" y="0"/>
                    </a:moveTo>
                    <a:lnTo>
                      <a:pt x="0" y="0"/>
                    </a:lnTo>
                    <a:lnTo>
                      <a:pt x="0" y="1097280"/>
                    </a:lnTo>
                    <a:lnTo>
                      <a:pt x="2342388" y="1097280"/>
                    </a:lnTo>
                    <a:lnTo>
                      <a:pt x="2891028" y="548640"/>
                    </a:lnTo>
                    <a:lnTo>
                      <a:pt x="2342388" y="0"/>
                    </a:lnTo>
                    <a:close/>
                  </a:path>
                </a:pathLst>
              </a:custGeom>
              <a:solidFill>
                <a:srgbClr val="071C42"/>
              </a:solidFill>
            </p:spPr>
            <p:txBody>
              <a:bodyPr wrap="square" lIns="0" tIns="0" rIns="0" bIns="0" rtlCol="0"/>
              <a:lstStyle/>
              <a:p>
                <a:endParaRPr sz="2800">
                  <a:latin typeface="Poppins" panose="00000500000000000000" pitchFamily="2" charset="0"/>
                  <a:cs typeface="Poppins" panose="00000500000000000000" pitchFamily="2" charset="0"/>
                </a:endParaRPr>
              </a:p>
            </p:txBody>
          </p:sp>
          <p:sp>
            <p:nvSpPr>
              <p:cNvPr id="10" name="object 10"/>
              <p:cNvSpPr txBox="1"/>
              <p:nvPr/>
            </p:nvSpPr>
            <p:spPr>
              <a:xfrm>
                <a:off x="762000" y="7524622"/>
                <a:ext cx="3093037" cy="1310936"/>
              </a:xfrm>
              <a:prstGeom prst="rect">
                <a:avLst/>
              </a:prstGeom>
            </p:spPr>
            <p:txBody>
              <a:bodyPr vert="horz" wrap="square" lIns="0" tIns="18098" rIns="0" bIns="0" rtlCol="0">
                <a:spAutoFit/>
              </a:bodyPr>
              <a:lstStyle/>
              <a:p>
                <a:pPr marL="19050" marR="7620">
                  <a:spcBef>
                    <a:spcPts val="143"/>
                  </a:spcBef>
                </a:pPr>
                <a:r>
                  <a:rPr lang="en-US" sz="2800" b="1">
                    <a:solidFill>
                      <a:srgbClr val="FFFFFF"/>
                    </a:solidFill>
                    <a:latin typeface="Poppins" panose="00000500000000000000" pitchFamily="2" charset="0"/>
                    <a:cs typeface="Poppins" panose="00000500000000000000" pitchFamily="2" charset="0"/>
                  </a:rPr>
                  <a:t>Network Resource Optimization</a:t>
                </a:r>
                <a:endParaRPr sz="2800">
                  <a:latin typeface="Poppins" panose="00000500000000000000" pitchFamily="2" charset="0"/>
                  <a:cs typeface="Poppins" panose="00000500000000000000" pitchFamily="2" charset="0"/>
                </a:endParaRPr>
              </a:p>
            </p:txBody>
          </p:sp>
        </p:grpSp>
        <p:sp>
          <p:nvSpPr>
            <p:cNvPr id="30" name="矩形 29">
              <a:extLst>
                <a:ext uri="{FF2B5EF4-FFF2-40B4-BE49-F238E27FC236}">
                  <a16:creationId xmlns:a16="http://schemas.microsoft.com/office/drawing/2014/main" id="{B42941BD-1A13-4049-B519-79599945F53E}"/>
                </a:ext>
              </a:extLst>
            </p:cNvPr>
            <p:cNvSpPr/>
            <p:nvPr/>
          </p:nvSpPr>
          <p:spPr>
            <a:xfrm>
              <a:off x="4999482" y="7721934"/>
              <a:ext cx="8183117" cy="1477328"/>
            </a:xfrm>
            <a:prstGeom prst="rect">
              <a:avLst/>
            </a:prstGeom>
            <a:solidFill>
              <a:schemeClr val="bg1">
                <a:lumMod val="85000"/>
              </a:schemeClr>
            </a:solidFill>
          </p:spPr>
          <p:txBody>
            <a:bodyPr wrap="square">
              <a:spAutoFit/>
            </a:bodyPr>
            <a:lstStyle/>
            <a:p>
              <a:pPr marL="342900" indent="-342900" algn="just">
                <a:buFont typeface="Wingdings" panose="05000000000000000000" pitchFamily="2" charset="2"/>
                <a:buChar char="§"/>
              </a:pPr>
              <a:r>
                <a:rPr lang="en-US">
                  <a:latin typeface="Poppins" panose="00000500000000000000" pitchFamily="2" charset="0"/>
                  <a:ea typeface="等线" panose="02010600030101010101" pitchFamily="2" charset="-122"/>
                  <a:cs typeface="Poppins" panose="00000500000000000000" pitchFamily="2" charset="0"/>
                </a:rPr>
                <a:t>Identify user groups most likely to upgrade to 5G and pinpoint their </a:t>
              </a:r>
              <a:r>
                <a:rPr lang="en-US" b="1">
                  <a:latin typeface="Poppins" panose="00000500000000000000" pitchFamily="2" charset="0"/>
                  <a:ea typeface="等线" panose="02010600030101010101" pitchFamily="2" charset="-122"/>
                  <a:cs typeface="Poppins" panose="00000500000000000000" pitchFamily="2" charset="0"/>
                </a:rPr>
                <a:t>geographic distribution </a:t>
              </a:r>
              <a:r>
                <a:rPr lang="en-US" altLang="zh-CN" b="1">
                  <a:latin typeface="Poppins" panose="00000500000000000000" pitchFamily="2" charset="0"/>
                  <a:ea typeface="等线" panose="02010600030101010101" pitchFamily="2" charset="-122"/>
                  <a:cs typeface="Poppins" panose="00000500000000000000" pitchFamily="2" charset="0"/>
                </a:rPr>
                <a:t>or user segment</a:t>
              </a:r>
              <a:r>
                <a:rPr lang="en-US">
                  <a:latin typeface="Poppins" panose="00000500000000000000" pitchFamily="2" charset="0"/>
                  <a:ea typeface="等线" panose="02010600030101010101" pitchFamily="2" charset="-122"/>
                  <a:cs typeface="Poppins" panose="00000500000000000000" pitchFamily="2" charset="0"/>
                </a:rPr>
                <a:t>.</a:t>
              </a:r>
            </a:p>
            <a:p>
              <a:pPr marL="342900" indent="-342900" algn="just">
                <a:buFont typeface="Wingdings" panose="05000000000000000000" pitchFamily="2" charset="2"/>
                <a:buChar char="§"/>
              </a:pPr>
              <a:r>
                <a:rPr lang="en-US">
                  <a:latin typeface="Poppins" panose="00000500000000000000" pitchFamily="2" charset="0"/>
                  <a:ea typeface="等线" panose="02010600030101010101" pitchFamily="2" charset="-122"/>
                  <a:cs typeface="Poppins" panose="00000500000000000000" pitchFamily="2" charset="0"/>
                </a:rPr>
                <a:t>Prioritize the deployment of 5G base stations; Expand network capacity in these areas, ensuring that users receive high-quality service when transitioning to 5G. </a:t>
              </a:r>
            </a:p>
          </p:txBody>
        </p:sp>
      </p:grpSp>
      <p:grpSp>
        <p:nvGrpSpPr>
          <p:cNvPr id="45" name="组合 44">
            <a:extLst>
              <a:ext uri="{FF2B5EF4-FFF2-40B4-BE49-F238E27FC236}">
                <a16:creationId xmlns:a16="http://schemas.microsoft.com/office/drawing/2014/main" id="{42D83ECA-AD40-4AAC-AB4E-EDBE3ECDB5A2}"/>
              </a:ext>
            </a:extLst>
          </p:cNvPr>
          <p:cNvGrpSpPr/>
          <p:nvPr/>
        </p:nvGrpSpPr>
        <p:grpSpPr>
          <a:xfrm>
            <a:off x="343947" y="2415222"/>
            <a:ext cx="17442529" cy="1938993"/>
            <a:chOff x="340613" y="2999230"/>
            <a:chExt cx="17442529" cy="1938993"/>
          </a:xfrm>
        </p:grpSpPr>
        <p:grpSp>
          <p:nvGrpSpPr>
            <p:cNvPr id="22" name="组合 21">
              <a:extLst>
                <a:ext uri="{FF2B5EF4-FFF2-40B4-BE49-F238E27FC236}">
                  <a16:creationId xmlns:a16="http://schemas.microsoft.com/office/drawing/2014/main" id="{630C6E54-689E-4D89-B803-27C2BC9C682D}"/>
                </a:ext>
              </a:extLst>
            </p:cNvPr>
            <p:cNvGrpSpPr/>
            <p:nvPr/>
          </p:nvGrpSpPr>
          <p:grpSpPr>
            <a:xfrm>
              <a:off x="340613" y="3145767"/>
              <a:ext cx="4343400" cy="1645920"/>
              <a:chOff x="340613" y="2311145"/>
              <a:chExt cx="4343400" cy="1645920"/>
            </a:xfrm>
          </p:grpSpPr>
          <p:sp>
            <p:nvSpPr>
              <p:cNvPr id="3" name="object 3"/>
              <p:cNvSpPr/>
              <p:nvPr/>
            </p:nvSpPr>
            <p:spPr>
              <a:xfrm>
                <a:off x="340613" y="2311145"/>
                <a:ext cx="4343400" cy="1645920"/>
              </a:xfrm>
              <a:custGeom>
                <a:avLst/>
                <a:gdLst/>
                <a:ahLst/>
                <a:cxnLst/>
                <a:rect l="l" t="t" r="r" b="b"/>
                <a:pathLst>
                  <a:path w="2895600" h="1097280">
                    <a:moveTo>
                      <a:pt x="2346960" y="0"/>
                    </a:moveTo>
                    <a:lnTo>
                      <a:pt x="0" y="0"/>
                    </a:lnTo>
                    <a:lnTo>
                      <a:pt x="0" y="1097280"/>
                    </a:lnTo>
                    <a:lnTo>
                      <a:pt x="2346960" y="1097280"/>
                    </a:lnTo>
                    <a:lnTo>
                      <a:pt x="2895600" y="548639"/>
                    </a:lnTo>
                    <a:lnTo>
                      <a:pt x="2346960" y="0"/>
                    </a:lnTo>
                    <a:close/>
                  </a:path>
                </a:pathLst>
              </a:custGeom>
              <a:solidFill>
                <a:srgbClr val="071C42"/>
              </a:solidFill>
            </p:spPr>
            <p:txBody>
              <a:bodyPr wrap="square" lIns="0" tIns="0" rIns="0" bIns="0" rtlCol="0"/>
              <a:lstStyle/>
              <a:p>
                <a:endParaRPr sz="2700">
                  <a:latin typeface="Poppins" panose="00000500000000000000" pitchFamily="2" charset="0"/>
                  <a:cs typeface="Poppins" panose="00000500000000000000" pitchFamily="2" charset="0"/>
                </a:endParaRPr>
              </a:p>
            </p:txBody>
          </p:sp>
          <p:sp>
            <p:nvSpPr>
              <p:cNvPr id="4" name="object 4"/>
              <p:cNvSpPr txBox="1"/>
              <p:nvPr/>
            </p:nvSpPr>
            <p:spPr>
              <a:xfrm>
                <a:off x="762000" y="2694079"/>
                <a:ext cx="3305100" cy="880049"/>
              </a:xfrm>
              <a:prstGeom prst="rect">
                <a:avLst/>
              </a:prstGeom>
            </p:spPr>
            <p:txBody>
              <a:bodyPr vert="horz" wrap="square" lIns="0" tIns="18098" rIns="0" bIns="0" rtlCol="0">
                <a:spAutoFit/>
              </a:bodyPr>
              <a:lstStyle/>
              <a:p>
                <a:pPr marL="19050" marR="7620">
                  <a:spcBef>
                    <a:spcPts val="143"/>
                  </a:spcBef>
                </a:pPr>
                <a:r>
                  <a:rPr lang="en-US" sz="2800" b="1" spc="-15">
                    <a:solidFill>
                      <a:srgbClr val="FFFFFF"/>
                    </a:solidFill>
                    <a:latin typeface="Poppins" panose="00000500000000000000" pitchFamily="2" charset="0"/>
                    <a:cs typeface="Poppins" panose="00000500000000000000" pitchFamily="2" charset="0"/>
                  </a:rPr>
                  <a:t>Targeted Outreach</a:t>
                </a:r>
                <a:endParaRPr sz="2800">
                  <a:latin typeface="Poppins" panose="00000500000000000000" pitchFamily="2" charset="0"/>
                  <a:cs typeface="Poppins" panose="00000500000000000000" pitchFamily="2" charset="0"/>
                </a:endParaRPr>
              </a:p>
            </p:txBody>
          </p:sp>
        </p:grpSp>
        <p:sp>
          <p:nvSpPr>
            <p:cNvPr id="28" name="矩形 27">
              <a:extLst>
                <a:ext uri="{FF2B5EF4-FFF2-40B4-BE49-F238E27FC236}">
                  <a16:creationId xmlns:a16="http://schemas.microsoft.com/office/drawing/2014/main" id="{F7C21C53-D25F-40AF-885E-15467B727D08}"/>
                </a:ext>
              </a:extLst>
            </p:cNvPr>
            <p:cNvSpPr/>
            <p:nvPr/>
          </p:nvSpPr>
          <p:spPr>
            <a:xfrm>
              <a:off x="4999482" y="3091562"/>
              <a:ext cx="8183117" cy="1754326"/>
            </a:xfrm>
            <a:prstGeom prst="rect">
              <a:avLst/>
            </a:prstGeom>
            <a:solidFill>
              <a:schemeClr val="bg1">
                <a:lumMod val="85000"/>
              </a:schemeClr>
            </a:solidFill>
          </p:spPr>
          <p:txBody>
            <a:bodyPr wrap="square">
              <a:spAutoFit/>
            </a:bodyPr>
            <a:lstStyle/>
            <a:p>
              <a:pPr marL="342900" indent="-342900" algn="just">
                <a:buFont typeface="Wingdings" panose="05000000000000000000" pitchFamily="2" charset="2"/>
                <a:buChar char="§"/>
              </a:pPr>
              <a:r>
                <a:rPr lang="en-US" b="1">
                  <a:latin typeface="Poppins" panose="00000500000000000000" pitchFamily="2" charset="0"/>
                  <a:ea typeface="等线" panose="02010600030101010101" pitchFamily="2" charset="-122"/>
                  <a:cs typeface="Poppins" panose="00000500000000000000" pitchFamily="2" charset="0"/>
                </a:rPr>
                <a:t>Traditional 5G promotion</a:t>
              </a:r>
              <a:r>
                <a:rPr lang="en-US">
                  <a:latin typeface="Poppins" panose="00000500000000000000" pitchFamily="2" charset="0"/>
                  <a:ea typeface="等线" panose="02010600030101010101" pitchFamily="2" charset="-122"/>
                  <a:cs typeface="Poppins" panose="00000500000000000000" pitchFamily="2" charset="0"/>
                </a:rPr>
                <a:t> relies on a broad-based approach, using large-scale marketing campaigns to reach as many potential 5G users as possible. </a:t>
              </a:r>
            </a:p>
            <a:p>
              <a:pPr marL="342900" indent="-342900" algn="just">
                <a:buFont typeface="Wingdings" panose="05000000000000000000" pitchFamily="2" charset="2"/>
                <a:buChar char="§"/>
              </a:pPr>
              <a:r>
                <a:rPr lang="en-US">
                  <a:latin typeface="Poppins" panose="00000500000000000000" pitchFamily="2" charset="0"/>
                  <a:ea typeface="等线" panose="02010600030101010101" pitchFamily="2" charset="-122"/>
                  <a:cs typeface="Poppins" panose="00000500000000000000" pitchFamily="2" charset="0"/>
                </a:rPr>
                <a:t>With the </a:t>
              </a:r>
              <a:r>
                <a:rPr lang="en-US" b="1">
                  <a:latin typeface="Poppins" panose="00000500000000000000" pitchFamily="2" charset="0"/>
                  <a:ea typeface="等线" panose="02010600030101010101" pitchFamily="2" charset="-122"/>
                  <a:cs typeface="Poppins" panose="00000500000000000000" pitchFamily="2" charset="0"/>
                </a:rPr>
                <a:t>machine learning model</a:t>
              </a:r>
              <a:r>
                <a:rPr lang="en-US">
                  <a:latin typeface="Poppins" panose="00000500000000000000" pitchFamily="2" charset="0"/>
                  <a:ea typeface="等线" panose="02010600030101010101" pitchFamily="2" charset="-122"/>
                  <a:cs typeface="Poppins" panose="00000500000000000000" pitchFamily="2" charset="0"/>
                </a:rPr>
                <a:t>, telecom operators can leverage data-driven insights to precisely </a:t>
              </a:r>
              <a:r>
                <a:rPr lang="en-US" b="1">
                  <a:latin typeface="Poppins" panose="00000500000000000000" pitchFamily="2" charset="0"/>
                  <a:ea typeface="等线" panose="02010600030101010101" pitchFamily="2" charset="-122"/>
                  <a:cs typeface="Poppins" panose="00000500000000000000" pitchFamily="2" charset="0"/>
                </a:rPr>
                <a:t>target users </a:t>
              </a:r>
              <a:r>
                <a:rPr lang="en-US">
                  <a:latin typeface="Poppins" panose="00000500000000000000" pitchFamily="2" charset="0"/>
                  <a:ea typeface="等线" panose="02010600030101010101" pitchFamily="2" charset="-122"/>
                  <a:cs typeface="Poppins" panose="00000500000000000000" pitchFamily="2" charset="0"/>
                </a:rPr>
                <a:t>who are </a:t>
              </a:r>
              <a:r>
                <a:rPr lang="en-US" b="1">
                  <a:latin typeface="Poppins" panose="00000500000000000000" pitchFamily="2" charset="0"/>
                  <a:ea typeface="等线" panose="02010600030101010101" pitchFamily="2" charset="-122"/>
                  <a:cs typeface="Poppins" panose="00000500000000000000" pitchFamily="2" charset="0"/>
                </a:rPr>
                <a:t>most likely to transition </a:t>
              </a:r>
              <a:r>
                <a:rPr lang="en-US">
                  <a:latin typeface="Poppins" panose="00000500000000000000" pitchFamily="2" charset="0"/>
                  <a:ea typeface="等线" panose="02010600030101010101" pitchFamily="2" charset="-122"/>
                  <a:cs typeface="Poppins" panose="00000500000000000000" pitchFamily="2" charset="0"/>
                </a:rPr>
                <a:t>from 4G to 5G. </a:t>
              </a:r>
            </a:p>
          </p:txBody>
        </p:sp>
        <p:graphicFrame>
          <p:nvGraphicFramePr>
            <p:cNvPr id="41" name="图表 40">
              <a:extLst>
                <a:ext uri="{FF2B5EF4-FFF2-40B4-BE49-F238E27FC236}">
                  <a16:creationId xmlns:a16="http://schemas.microsoft.com/office/drawing/2014/main" id="{5E785266-9668-4926-8A93-AD60E6EDC8F1}"/>
                </a:ext>
              </a:extLst>
            </p:cNvPr>
            <p:cNvGraphicFramePr>
              <a:graphicFrameLocks/>
            </p:cNvGraphicFramePr>
            <p:nvPr/>
          </p:nvGraphicFramePr>
          <p:xfrm>
            <a:off x="13182600" y="2999230"/>
            <a:ext cx="4600542" cy="1938993"/>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46" name="组合 45">
            <a:extLst>
              <a:ext uri="{FF2B5EF4-FFF2-40B4-BE49-F238E27FC236}">
                <a16:creationId xmlns:a16="http://schemas.microsoft.com/office/drawing/2014/main" id="{3A263154-5F64-4C83-82D1-D07AB2F265A5}"/>
              </a:ext>
            </a:extLst>
          </p:cNvPr>
          <p:cNvGrpSpPr/>
          <p:nvPr/>
        </p:nvGrpSpPr>
        <p:grpSpPr>
          <a:xfrm>
            <a:off x="343947" y="4797540"/>
            <a:ext cx="16981176" cy="2063813"/>
            <a:chOff x="343947" y="5125622"/>
            <a:chExt cx="16981176" cy="2063813"/>
          </a:xfrm>
        </p:grpSpPr>
        <p:grpSp>
          <p:nvGrpSpPr>
            <p:cNvPr id="21" name="组合 20">
              <a:extLst>
                <a:ext uri="{FF2B5EF4-FFF2-40B4-BE49-F238E27FC236}">
                  <a16:creationId xmlns:a16="http://schemas.microsoft.com/office/drawing/2014/main" id="{21E1D740-A090-443B-B313-264C0CA604F1}"/>
                </a:ext>
              </a:extLst>
            </p:cNvPr>
            <p:cNvGrpSpPr/>
            <p:nvPr/>
          </p:nvGrpSpPr>
          <p:grpSpPr>
            <a:xfrm>
              <a:off x="343947" y="5382246"/>
              <a:ext cx="4336733" cy="1645920"/>
              <a:chOff x="343947" y="4724143"/>
              <a:chExt cx="4336733" cy="1645920"/>
            </a:xfrm>
          </p:grpSpPr>
          <p:sp>
            <p:nvSpPr>
              <p:cNvPr id="6" name="object 6"/>
              <p:cNvSpPr/>
              <p:nvPr/>
            </p:nvSpPr>
            <p:spPr>
              <a:xfrm>
                <a:off x="343947" y="4724143"/>
                <a:ext cx="4336733" cy="1645920"/>
              </a:xfrm>
              <a:custGeom>
                <a:avLst/>
                <a:gdLst/>
                <a:ahLst/>
                <a:cxnLst/>
                <a:rect l="l" t="t" r="r" b="b"/>
                <a:pathLst>
                  <a:path w="2891155" h="1097279">
                    <a:moveTo>
                      <a:pt x="2342388" y="0"/>
                    </a:moveTo>
                    <a:lnTo>
                      <a:pt x="0" y="0"/>
                    </a:lnTo>
                    <a:lnTo>
                      <a:pt x="0" y="1097280"/>
                    </a:lnTo>
                    <a:lnTo>
                      <a:pt x="2342388" y="1097280"/>
                    </a:lnTo>
                    <a:lnTo>
                      <a:pt x="2891028" y="548640"/>
                    </a:lnTo>
                    <a:lnTo>
                      <a:pt x="2342388" y="0"/>
                    </a:lnTo>
                    <a:close/>
                  </a:path>
                </a:pathLst>
              </a:custGeom>
              <a:solidFill>
                <a:srgbClr val="479C9E"/>
              </a:solidFill>
            </p:spPr>
            <p:txBody>
              <a:bodyPr wrap="square" lIns="0" tIns="0" rIns="0" bIns="0" rtlCol="0"/>
              <a:lstStyle/>
              <a:p>
                <a:endParaRPr sz="2800">
                  <a:latin typeface="Poppins" panose="00000500000000000000" pitchFamily="2" charset="0"/>
                  <a:cs typeface="Poppins" panose="00000500000000000000" pitchFamily="2" charset="0"/>
                </a:endParaRPr>
              </a:p>
            </p:txBody>
          </p:sp>
          <p:sp>
            <p:nvSpPr>
              <p:cNvPr id="7" name="object 7"/>
              <p:cNvSpPr txBox="1"/>
              <p:nvPr/>
            </p:nvSpPr>
            <p:spPr>
              <a:xfrm>
                <a:off x="762000" y="5128718"/>
                <a:ext cx="3228900" cy="880049"/>
              </a:xfrm>
              <a:prstGeom prst="rect">
                <a:avLst/>
              </a:prstGeom>
            </p:spPr>
            <p:txBody>
              <a:bodyPr vert="horz" wrap="square" lIns="0" tIns="18098" rIns="0" bIns="0" rtlCol="0">
                <a:spAutoFit/>
              </a:bodyPr>
              <a:lstStyle/>
              <a:p>
                <a:pPr marL="19050" marR="7620">
                  <a:spcBef>
                    <a:spcPts val="143"/>
                  </a:spcBef>
                </a:pPr>
                <a:r>
                  <a:rPr lang="en-US" sz="2800" b="1">
                    <a:solidFill>
                      <a:srgbClr val="FFFFFF"/>
                    </a:solidFill>
                    <a:latin typeface="Poppins" panose="00000500000000000000" pitchFamily="2" charset="0"/>
                    <a:cs typeface="Poppins" panose="00000500000000000000" pitchFamily="2" charset="0"/>
                  </a:rPr>
                  <a:t>Precision Marketing</a:t>
                </a:r>
                <a:endParaRPr sz="2800">
                  <a:latin typeface="Poppins" panose="00000500000000000000" pitchFamily="2" charset="0"/>
                  <a:cs typeface="Poppins" panose="00000500000000000000" pitchFamily="2" charset="0"/>
                </a:endParaRPr>
              </a:p>
            </p:txBody>
          </p:sp>
        </p:grpSp>
        <p:sp>
          <p:nvSpPr>
            <p:cNvPr id="29" name="矩形 28">
              <a:extLst>
                <a:ext uri="{FF2B5EF4-FFF2-40B4-BE49-F238E27FC236}">
                  <a16:creationId xmlns:a16="http://schemas.microsoft.com/office/drawing/2014/main" id="{EA6F2345-6986-430F-A47D-8D42769AA542}"/>
                </a:ext>
              </a:extLst>
            </p:cNvPr>
            <p:cNvSpPr/>
            <p:nvPr/>
          </p:nvSpPr>
          <p:spPr>
            <a:xfrm>
              <a:off x="4999482" y="5125622"/>
              <a:ext cx="8183117" cy="2031325"/>
            </a:xfrm>
            <a:prstGeom prst="rect">
              <a:avLst/>
            </a:prstGeom>
            <a:solidFill>
              <a:schemeClr val="bg1">
                <a:lumMod val="85000"/>
              </a:schemeClr>
            </a:solidFill>
          </p:spPr>
          <p:txBody>
            <a:bodyPr wrap="square">
              <a:spAutoFit/>
            </a:bodyPr>
            <a:lstStyle/>
            <a:p>
              <a:pPr marL="342900" indent="-342900" algn="just">
                <a:buFont typeface="Wingdings" panose="05000000000000000000" pitchFamily="2" charset="2"/>
                <a:buChar char="§"/>
              </a:pPr>
              <a:r>
                <a:rPr lang="en-US">
                  <a:latin typeface="Poppins" panose="00000500000000000000" pitchFamily="2" charset="0"/>
                  <a:ea typeface="等线" panose="02010600030101010101" pitchFamily="2" charset="-122"/>
                  <a:cs typeface="Poppins" panose="00000500000000000000" pitchFamily="2" charset="0"/>
                </a:rPr>
                <a:t>Tailor specific 5G plans and service offerings based on users' behavior. </a:t>
              </a:r>
            </a:p>
            <a:p>
              <a:pPr marL="342900" indent="-342900" algn="just">
                <a:buFont typeface="Wingdings" panose="05000000000000000000" pitchFamily="2" charset="2"/>
                <a:buChar char="§"/>
              </a:pPr>
              <a:r>
                <a:rPr lang="en-US">
                  <a:latin typeface="Poppins" panose="00000500000000000000" pitchFamily="2" charset="0"/>
                  <a:ea typeface="等线" panose="02010600030101010101" pitchFamily="2" charset="-122"/>
                  <a:cs typeface="Poppins" panose="00000500000000000000" pitchFamily="2" charset="0"/>
                </a:rPr>
                <a:t>Once high-potential customers are identified, operators can incentivize these users to upgrade by offering small discounts or promotions. </a:t>
              </a:r>
            </a:p>
            <a:p>
              <a:pPr marL="342900" indent="-342900" algn="just">
                <a:buFont typeface="Wingdings" panose="05000000000000000000" pitchFamily="2" charset="2"/>
                <a:buChar char="§"/>
              </a:pPr>
              <a:r>
                <a:rPr lang="en-US">
                  <a:latin typeface="Poppins" panose="00000500000000000000" pitchFamily="2" charset="0"/>
                  <a:ea typeface="等线" panose="02010600030101010101" pitchFamily="2" charset="-122"/>
                  <a:cs typeface="Poppins" panose="00000500000000000000" pitchFamily="2" charset="0"/>
                </a:rPr>
                <a:t>Operators can provide </a:t>
              </a:r>
              <a:r>
                <a:rPr lang="en-US" b="1">
                  <a:latin typeface="Poppins" panose="00000500000000000000" pitchFamily="2" charset="0"/>
                  <a:ea typeface="等线" panose="02010600030101010101" pitchFamily="2" charset="-122"/>
                  <a:cs typeface="Poppins" panose="00000500000000000000" pitchFamily="2" charset="0"/>
                </a:rPr>
                <a:t>proactive technical support </a:t>
              </a:r>
              <a:r>
                <a:rPr lang="en-US">
                  <a:latin typeface="Poppins" panose="00000500000000000000" pitchFamily="2" charset="0"/>
                  <a:ea typeface="等线" panose="02010600030101010101" pitchFamily="2" charset="-122"/>
                  <a:cs typeface="Poppins" panose="00000500000000000000" pitchFamily="2" charset="0"/>
                </a:rPr>
                <a:t>and upgrade assistance for potential users to accelerate their conversion to 5G. </a:t>
              </a:r>
            </a:p>
          </p:txBody>
        </p:sp>
        <p:graphicFrame>
          <p:nvGraphicFramePr>
            <p:cNvPr id="40" name="图表 39">
              <a:extLst>
                <a:ext uri="{FF2B5EF4-FFF2-40B4-BE49-F238E27FC236}">
                  <a16:creationId xmlns:a16="http://schemas.microsoft.com/office/drawing/2014/main" id="{A1476942-A5C0-4D2A-A9FF-FFC4BA35B1C8}"/>
                </a:ext>
              </a:extLst>
            </p:cNvPr>
            <p:cNvGraphicFramePr>
              <a:graphicFrameLocks/>
            </p:cNvGraphicFramePr>
            <p:nvPr/>
          </p:nvGraphicFramePr>
          <p:xfrm>
            <a:off x="13716000" y="5250443"/>
            <a:ext cx="3609123" cy="1938992"/>
          </p:xfrm>
          <a:graphic>
            <a:graphicData uri="http://schemas.openxmlformats.org/drawingml/2006/chart">
              <c:chart xmlns:c="http://schemas.openxmlformats.org/drawingml/2006/chart" xmlns:r="http://schemas.openxmlformats.org/officeDocument/2006/relationships" r:id="rId4"/>
            </a:graphicData>
          </a:graphic>
        </p:graphicFrame>
        <p:cxnSp>
          <p:nvCxnSpPr>
            <p:cNvPr id="43" name="直接箭头连接符 42">
              <a:extLst>
                <a:ext uri="{FF2B5EF4-FFF2-40B4-BE49-F238E27FC236}">
                  <a16:creationId xmlns:a16="http://schemas.microsoft.com/office/drawing/2014/main" id="{D0F76A93-4A8A-4CDC-839D-2320E12CF8C6}"/>
                </a:ext>
              </a:extLst>
            </p:cNvPr>
            <p:cNvCxnSpPr/>
            <p:nvPr/>
          </p:nvCxnSpPr>
          <p:spPr>
            <a:xfrm flipV="1">
              <a:off x="14782800" y="5396980"/>
              <a:ext cx="1524000" cy="432320"/>
            </a:xfrm>
            <a:prstGeom prst="straightConnector1">
              <a:avLst/>
            </a:prstGeom>
            <a:ln w="38100">
              <a:solidFill>
                <a:srgbClr val="071C42"/>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2D839CC6-D195-4CA5-8EB8-BE059679F4D7}"/>
                </a:ext>
              </a:extLst>
            </p:cNvPr>
            <p:cNvSpPr/>
            <p:nvPr/>
          </p:nvSpPr>
          <p:spPr>
            <a:xfrm rot="20707056">
              <a:off x="14957460" y="5287817"/>
              <a:ext cx="867545" cy="369332"/>
            </a:xfrm>
            <a:prstGeom prst="rect">
              <a:avLst/>
            </a:prstGeom>
          </p:spPr>
          <p:txBody>
            <a:bodyPr wrap="none">
              <a:spAutoFit/>
            </a:bodyPr>
            <a:lstStyle/>
            <a:p>
              <a:r>
                <a:rPr lang="en-US" altLang="zh-CN">
                  <a:solidFill>
                    <a:srgbClr val="071C42"/>
                  </a:solidFill>
                  <a:latin typeface="Poppins" panose="00000500000000000000" pitchFamily="2" charset="0"/>
                  <a:ea typeface="等线" panose="02010600030101010101" pitchFamily="2" charset="-122"/>
                  <a:cs typeface="Poppins" panose="00000500000000000000" pitchFamily="2" charset="0"/>
                </a:rPr>
                <a:t>+ 40%</a:t>
              </a:r>
              <a:endParaRPr lang="en-US">
                <a:solidFill>
                  <a:srgbClr val="071C42"/>
                </a:solidFill>
                <a:latin typeface="Poppins" panose="00000500000000000000" pitchFamily="2" charset="0"/>
                <a:cs typeface="Poppins" panose="00000500000000000000" pitchFamily="2" charset="0"/>
              </a:endParaRPr>
            </a:p>
          </p:txBody>
        </p:sp>
      </p:grpSp>
      <p:pic>
        <p:nvPicPr>
          <p:cNvPr id="51" name="图片 50">
            <a:extLst>
              <a:ext uri="{FF2B5EF4-FFF2-40B4-BE49-F238E27FC236}">
                <a16:creationId xmlns:a16="http://schemas.microsoft.com/office/drawing/2014/main" id="{23C3B2B3-7752-4910-B9AC-18C781904327}"/>
              </a:ext>
            </a:extLst>
          </p:cNvPr>
          <p:cNvPicPr>
            <a:picLocks noChangeAspect="1"/>
          </p:cNvPicPr>
          <p:nvPr/>
        </p:nvPicPr>
        <p:blipFill>
          <a:blip r:embed="rId5"/>
          <a:stretch>
            <a:fillRect/>
          </a:stretch>
        </p:blipFill>
        <p:spPr>
          <a:xfrm>
            <a:off x="14434726" y="7136427"/>
            <a:ext cx="2776599" cy="1938992"/>
          </a:xfrm>
          <a:prstGeom prst="rect">
            <a:avLst/>
          </a:prstGeom>
        </p:spPr>
      </p:pic>
      <p:sp>
        <p:nvSpPr>
          <p:cNvPr id="53" name="椭圆 52">
            <a:extLst>
              <a:ext uri="{FF2B5EF4-FFF2-40B4-BE49-F238E27FC236}">
                <a16:creationId xmlns:a16="http://schemas.microsoft.com/office/drawing/2014/main" id="{B91CF6AD-6D8D-49FB-A117-FC4DB0C3E43D}"/>
              </a:ext>
            </a:extLst>
          </p:cNvPr>
          <p:cNvSpPr/>
          <p:nvPr/>
        </p:nvSpPr>
        <p:spPr>
          <a:xfrm>
            <a:off x="14645639" y="8000140"/>
            <a:ext cx="1295400" cy="617974"/>
          </a:xfrm>
          <a:prstGeom prst="ellipse">
            <a:avLst/>
          </a:prstGeom>
          <a:solidFill>
            <a:srgbClr val="071C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54" name="椭圆 53">
            <a:extLst>
              <a:ext uri="{FF2B5EF4-FFF2-40B4-BE49-F238E27FC236}">
                <a16:creationId xmlns:a16="http://schemas.microsoft.com/office/drawing/2014/main" id="{51B86CF2-AE62-460E-A99F-0D6DEBFCE0DA}"/>
              </a:ext>
            </a:extLst>
          </p:cNvPr>
          <p:cNvSpPr/>
          <p:nvPr/>
        </p:nvSpPr>
        <p:spPr>
          <a:xfrm>
            <a:off x="15355672" y="7314340"/>
            <a:ext cx="760720" cy="685800"/>
          </a:xfrm>
          <a:prstGeom prst="ellipse">
            <a:avLst/>
          </a:prstGeom>
          <a:solidFill>
            <a:srgbClr val="479C9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55" name="矩形 54">
            <a:extLst>
              <a:ext uri="{FF2B5EF4-FFF2-40B4-BE49-F238E27FC236}">
                <a16:creationId xmlns:a16="http://schemas.microsoft.com/office/drawing/2014/main" id="{98ABEC3E-0C03-444E-88DF-7593AD8B728F}"/>
              </a:ext>
            </a:extLst>
          </p:cNvPr>
          <p:cNvSpPr/>
          <p:nvPr/>
        </p:nvSpPr>
        <p:spPr>
          <a:xfrm>
            <a:off x="15718915" y="8141558"/>
            <a:ext cx="2356735" cy="369332"/>
          </a:xfrm>
          <a:prstGeom prst="rect">
            <a:avLst/>
          </a:prstGeom>
        </p:spPr>
        <p:txBody>
          <a:bodyPr wrap="none">
            <a:spAutoFit/>
          </a:bodyPr>
          <a:lstStyle/>
          <a:p>
            <a:r>
              <a:rPr lang="en-US">
                <a:latin typeface="Poppins" panose="00000500000000000000" pitchFamily="2" charset="0"/>
                <a:ea typeface="等线" panose="02010600030101010101" pitchFamily="2" charset="-122"/>
                <a:cs typeface="Poppins" panose="00000500000000000000" pitchFamily="2" charset="0"/>
              </a:rPr>
              <a:t> </a:t>
            </a:r>
            <a:r>
              <a:rPr lang="en-US" altLang="zh-CN">
                <a:latin typeface="Poppins" panose="00000500000000000000" pitchFamily="2" charset="0"/>
                <a:ea typeface="等线" panose="02010600030101010101" pitchFamily="2" charset="-122"/>
                <a:cs typeface="Poppins" panose="00000500000000000000" pitchFamily="2" charset="0"/>
              </a:rPr>
              <a:t>—— High Demand</a:t>
            </a:r>
            <a:r>
              <a:rPr lang="en-US">
                <a:latin typeface="Poppins" panose="00000500000000000000" pitchFamily="2" charset="0"/>
                <a:ea typeface="等线" panose="02010600030101010101" pitchFamily="2" charset="-122"/>
                <a:cs typeface="Poppins" panose="00000500000000000000" pitchFamily="2" charset="0"/>
              </a:rPr>
              <a:t> </a:t>
            </a:r>
            <a:endParaRPr lang="en-US">
              <a:latin typeface="Poppins" panose="00000500000000000000" pitchFamily="2" charset="0"/>
              <a:cs typeface="Poppins" panose="00000500000000000000" pitchFamily="2" charset="0"/>
            </a:endParaRPr>
          </a:p>
        </p:txBody>
      </p:sp>
      <p:sp>
        <p:nvSpPr>
          <p:cNvPr id="56" name="矩形 55">
            <a:extLst>
              <a:ext uri="{FF2B5EF4-FFF2-40B4-BE49-F238E27FC236}">
                <a16:creationId xmlns:a16="http://schemas.microsoft.com/office/drawing/2014/main" id="{8E65DDFB-CC53-41C5-9A89-664FA4156B8A}"/>
              </a:ext>
            </a:extLst>
          </p:cNvPr>
          <p:cNvSpPr/>
          <p:nvPr/>
        </p:nvSpPr>
        <p:spPr>
          <a:xfrm>
            <a:off x="15757387" y="7207697"/>
            <a:ext cx="2273379" cy="369332"/>
          </a:xfrm>
          <a:prstGeom prst="rect">
            <a:avLst/>
          </a:prstGeom>
        </p:spPr>
        <p:txBody>
          <a:bodyPr wrap="none">
            <a:spAutoFit/>
          </a:bodyPr>
          <a:lstStyle/>
          <a:p>
            <a:r>
              <a:rPr lang="en-US">
                <a:latin typeface="Poppins" panose="00000500000000000000" pitchFamily="2" charset="0"/>
                <a:ea typeface="等线" panose="02010600030101010101" pitchFamily="2" charset="-122"/>
                <a:cs typeface="Poppins" panose="00000500000000000000" pitchFamily="2" charset="0"/>
              </a:rPr>
              <a:t> </a:t>
            </a:r>
            <a:r>
              <a:rPr lang="en-US" altLang="zh-CN">
                <a:latin typeface="Poppins" panose="00000500000000000000" pitchFamily="2" charset="0"/>
                <a:ea typeface="等线" panose="02010600030101010101" pitchFamily="2" charset="-122"/>
                <a:cs typeface="Poppins" panose="00000500000000000000" pitchFamily="2" charset="0"/>
              </a:rPr>
              <a:t>—— Low Demand</a:t>
            </a:r>
            <a:r>
              <a:rPr lang="en-US">
                <a:latin typeface="Poppins" panose="00000500000000000000" pitchFamily="2" charset="0"/>
                <a:ea typeface="等线" panose="02010600030101010101" pitchFamily="2" charset="-122"/>
                <a:cs typeface="Poppins" panose="00000500000000000000" pitchFamily="2" charset="0"/>
              </a:rPr>
              <a:t> </a:t>
            </a:r>
            <a:endParaRPr lang="en-US">
              <a:latin typeface="Poppins" panose="00000500000000000000" pitchFamily="2" charset="0"/>
              <a:cs typeface="Poppins" panose="00000500000000000000" pitchFamily="2" charset="0"/>
            </a:endParaRPr>
          </a:p>
        </p:txBody>
      </p:sp>
      <p:grpSp>
        <p:nvGrpSpPr>
          <p:cNvPr id="2" name="组合 1">
            <a:extLst>
              <a:ext uri="{FF2B5EF4-FFF2-40B4-BE49-F238E27FC236}">
                <a16:creationId xmlns:a16="http://schemas.microsoft.com/office/drawing/2014/main" id="{BE21D36E-6532-C754-142C-D80831E0FC38}"/>
              </a:ext>
            </a:extLst>
          </p:cNvPr>
          <p:cNvGrpSpPr/>
          <p:nvPr/>
        </p:nvGrpSpPr>
        <p:grpSpPr>
          <a:xfrm>
            <a:off x="-4" y="-3060987"/>
            <a:ext cx="18967545" cy="5093974"/>
            <a:chOff x="-4" y="-3060987"/>
            <a:chExt cx="18967545" cy="5093974"/>
          </a:xfrm>
        </p:grpSpPr>
        <p:grpSp>
          <p:nvGrpSpPr>
            <p:cNvPr id="5" name="组合 4">
              <a:extLst>
                <a:ext uri="{FF2B5EF4-FFF2-40B4-BE49-F238E27FC236}">
                  <a16:creationId xmlns:a16="http://schemas.microsoft.com/office/drawing/2014/main" id="{E37A401B-DE49-48EC-A3D1-3D9EE79E28E7}"/>
                </a:ext>
              </a:extLst>
            </p:cNvPr>
            <p:cNvGrpSpPr/>
            <p:nvPr/>
          </p:nvGrpSpPr>
          <p:grpSpPr>
            <a:xfrm>
              <a:off x="-4" y="-3060987"/>
              <a:ext cx="18967545" cy="5093974"/>
              <a:chOff x="-4" y="-3060987"/>
              <a:chExt cx="18967545" cy="5093974"/>
            </a:xfrm>
          </p:grpSpPr>
          <p:sp>
            <p:nvSpPr>
              <p:cNvPr id="11" name="Freeform 3">
                <a:extLst>
                  <a:ext uri="{FF2B5EF4-FFF2-40B4-BE49-F238E27FC236}">
                    <a16:creationId xmlns:a16="http://schemas.microsoft.com/office/drawing/2014/main" id="{4CA81CC1-3352-B4B2-0D6B-24CC4DBDB4AF}"/>
                  </a:ext>
                </a:extLst>
              </p:cNvPr>
              <p:cNvSpPr/>
              <p:nvPr/>
            </p:nvSpPr>
            <p:spPr>
              <a:xfrm>
                <a:off x="-4" y="-53331"/>
                <a:ext cx="18288004" cy="1645584"/>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latin typeface="Poppins" panose="00000500000000000000" pitchFamily="2" charset="0"/>
                  <a:cs typeface="Poppins" panose="00000500000000000000" pitchFamily="2" charset="0"/>
                </a:endParaRPr>
              </a:p>
            </p:txBody>
          </p:sp>
          <p:grpSp>
            <p:nvGrpSpPr>
              <p:cNvPr id="12" name="Group 6">
                <a:extLst>
                  <a:ext uri="{FF2B5EF4-FFF2-40B4-BE49-F238E27FC236}">
                    <a16:creationId xmlns:a16="http://schemas.microsoft.com/office/drawing/2014/main" id="{E81D2F9F-1041-6E7D-28A2-DC8707650B7F}"/>
                  </a:ext>
                </a:extLst>
              </p:cNvPr>
              <p:cNvGrpSpPr/>
              <p:nvPr/>
            </p:nvGrpSpPr>
            <p:grpSpPr>
              <a:xfrm>
                <a:off x="0" y="-144661"/>
                <a:ext cx="6212838" cy="433394"/>
                <a:chOff x="0" y="-38100"/>
                <a:chExt cx="1636303" cy="114145"/>
              </a:xfrm>
            </p:grpSpPr>
            <p:sp>
              <p:nvSpPr>
                <p:cNvPr id="14" name="Freeform 7">
                  <a:extLst>
                    <a:ext uri="{FF2B5EF4-FFF2-40B4-BE49-F238E27FC236}">
                      <a16:creationId xmlns:a16="http://schemas.microsoft.com/office/drawing/2014/main" id="{3EE04340-D5EF-CF59-8275-EC850C2C6653}"/>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latin typeface="Poppins" panose="00000500000000000000" pitchFamily="2" charset="0"/>
                    <a:cs typeface="Poppins" panose="00000500000000000000" pitchFamily="2" charset="0"/>
                  </a:endParaRPr>
                </a:p>
              </p:txBody>
            </p:sp>
            <p:sp>
              <p:nvSpPr>
                <p:cNvPr id="15" name="TextBox 8">
                  <a:extLst>
                    <a:ext uri="{FF2B5EF4-FFF2-40B4-BE49-F238E27FC236}">
                      <a16:creationId xmlns:a16="http://schemas.microsoft.com/office/drawing/2014/main" id="{220BEDB2-222B-0453-12D4-899B355F2D1E}"/>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latin typeface="Poppins" panose="00000500000000000000" pitchFamily="2" charset="0"/>
                    <a:cs typeface="Poppins" panose="00000500000000000000" pitchFamily="2" charset="0"/>
                  </a:endParaRPr>
                </a:p>
              </p:txBody>
            </p:sp>
          </p:grpSp>
          <p:sp>
            <p:nvSpPr>
              <p:cNvPr id="13" name="Freeform 17">
                <a:extLst>
                  <a:ext uri="{FF2B5EF4-FFF2-40B4-BE49-F238E27FC236}">
                    <a16:creationId xmlns:a16="http://schemas.microsoft.com/office/drawing/2014/main" id="{4867523F-6BAB-1128-223E-BD66DB045270}"/>
                  </a:ext>
                </a:extLst>
              </p:cNvPr>
              <p:cNvSpPr/>
              <p:nvPr/>
            </p:nvSpPr>
            <p:spPr>
              <a:xfrm rot="19847341">
                <a:off x="12699788" y="-3060987"/>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endParaRPr>
              </a:p>
            </p:txBody>
          </p:sp>
        </p:grpSp>
        <p:sp>
          <p:nvSpPr>
            <p:cNvPr id="8" name="object 3">
              <a:extLst>
                <a:ext uri="{FF2B5EF4-FFF2-40B4-BE49-F238E27FC236}">
                  <a16:creationId xmlns:a16="http://schemas.microsoft.com/office/drawing/2014/main" id="{90043AF9-47AE-AD62-C4E6-68DB39AB4B09}"/>
                </a:ext>
              </a:extLst>
            </p:cNvPr>
            <p:cNvSpPr txBox="1">
              <a:spLocks/>
            </p:cNvSpPr>
            <p:nvPr/>
          </p:nvSpPr>
          <p:spPr>
            <a:xfrm>
              <a:off x="557934" y="659003"/>
              <a:ext cx="14222655" cy="787716"/>
            </a:xfrm>
            <a:prstGeom prst="rect">
              <a:avLst/>
            </a:prstGeom>
          </p:spPr>
          <p:txBody>
            <a:bodyPr vert="horz" wrap="square" lIns="0" tIns="101918" rIns="0" bIns="0" rtlCol="0">
              <a:spAutoFit/>
            </a:bodyPr>
            <a:lstStyle>
              <a:lvl1pPr>
                <a:defRPr sz="4800" b="0" i="0">
                  <a:solidFill>
                    <a:schemeClr val="tx1"/>
                  </a:solidFill>
                  <a:latin typeface="Arial MT"/>
                  <a:ea typeface="+mj-ea"/>
                  <a:cs typeface="Arial MT"/>
                </a:defRPr>
              </a:lvl1pPr>
            </a:lstStyle>
            <a:p>
              <a:pPr marL="19050" marR="7620">
                <a:lnSpc>
                  <a:spcPts val="5190"/>
                </a:lnSpc>
                <a:spcBef>
                  <a:spcPts val="803"/>
                </a:spcBef>
              </a:pPr>
              <a:r>
                <a:rPr lang="en-US" altLang="zh-CN" b="1" kern="0">
                  <a:solidFill>
                    <a:schemeClr val="bg1"/>
                  </a:solidFill>
                  <a:latin typeface="Poppins" panose="00000500000000000000" pitchFamily="2" charset="0"/>
                  <a:cs typeface="Poppins" panose="00000500000000000000" pitchFamily="2" charset="0"/>
                </a:rPr>
                <a:t>Model Application in Business</a:t>
              </a:r>
            </a:p>
          </p:txBody>
        </p:sp>
      </p:grpSp>
      <p:sp>
        <p:nvSpPr>
          <p:cNvPr id="16" name="object 31">
            <a:extLst>
              <a:ext uri="{FF2B5EF4-FFF2-40B4-BE49-F238E27FC236}">
                <a16:creationId xmlns:a16="http://schemas.microsoft.com/office/drawing/2014/main" id="{7ABC4778-1B3B-57B8-B526-173B561D1E27}"/>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Feng </a:t>
            </a:r>
            <a:r>
              <a:rPr lang="en-US" altLang="zh-CN" sz="1600" spc="-60" err="1">
                <a:latin typeface="Poppins" panose="00000500000000000000" pitchFamily="2" charset="0"/>
                <a:cs typeface="Poppins" panose="00000500000000000000" pitchFamily="2" charset="0"/>
              </a:rPr>
              <a:t>Wenzhuo</a:t>
            </a:r>
            <a:endParaRPr lang="en-US" sz="1600">
              <a:latin typeface="Poppins" panose="00000500000000000000" pitchFamily="2" charset="0"/>
              <a:cs typeface="Poppins" panose="000005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44475"/>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txBody>
            <a:bodyPr/>
            <a:lstStyle/>
            <a:p>
              <a:endParaRPr lang="zh-CN" altLang="en-US"/>
            </a:p>
          </p:txBody>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544727" y="1625936"/>
            <a:ext cx="4668112" cy="859210"/>
          </a:xfrm>
          <a:prstGeom prst="rect">
            <a:avLst/>
          </a:prstGeom>
        </p:spPr>
        <p:txBody>
          <a:bodyPr lIns="0" tIns="0" rIns="0" bIns="0" rtlCol="0" anchor="t">
            <a:spAutoFit/>
          </a:bodyPr>
          <a:lstStyle/>
          <a:p>
            <a:pPr algn="l">
              <a:lnSpc>
                <a:spcPts val="6719"/>
              </a:lnSpc>
            </a:pPr>
            <a:r>
              <a:rPr lang="en-US" sz="5599" b="1">
                <a:solidFill>
                  <a:srgbClr val="FFFFFF"/>
                </a:solidFill>
                <a:latin typeface="Poppins Bold"/>
                <a:ea typeface="Poppins Bold"/>
                <a:cs typeface="Poppins Bold"/>
                <a:sym typeface="Poppins Bold"/>
              </a:rPr>
              <a:t>Conclusion</a:t>
            </a:r>
          </a:p>
        </p:txBody>
      </p:sp>
      <p:sp>
        <p:nvSpPr>
          <p:cNvPr id="8" name="Freeform 8"/>
          <p:cNvSpPr/>
          <p:nvPr/>
        </p:nvSpPr>
        <p:spPr>
          <a:xfrm>
            <a:off x="13786888" y="629992"/>
            <a:ext cx="6267753" cy="5093974"/>
          </a:xfrm>
          <a:custGeom>
            <a:avLst/>
            <a:gdLst/>
            <a:ahLst/>
            <a:cxnLst/>
            <a:rect l="l" t="t" r="r" b="b"/>
            <a:pathLst>
              <a:path w="6267753" h="5093974">
                <a:moveTo>
                  <a:pt x="0" y="0"/>
                </a:moveTo>
                <a:lnTo>
                  <a:pt x="6267752" y="0"/>
                </a:lnTo>
                <a:lnTo>
                  <a:pt x="6267752" y="5093973"/>
                </a:lnTo>
                <a:lnTo>
                  <a:pt x="0" y="50939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9" name="Group 9"/>
          <p:cNvGrpSpPr/>
          <p:nvPr/>
        </p:nvGrpSpPr>
        <p:grpSpPr>
          <a:xfrm>
            <a:off x="0" y="4255742"/>
            <a:ext cx="6212838" cy="288733"/>
            <a:chOff x="0" y="0"/>
            <a:chExt cx="1636303" cy="76045"/>
          </a:xfrm>
        </p:grpSpPr>
        <p:sp>
          <p:nvSpPr>
            <p:cNvPr id="10" name="Freeform 1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p>
          </p:txBody>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13" name="AutoShape 13"/>
          <p:cNvSpPr/>
          <p:nvPr/>
        </p:nvSpPr>
        <p:spPr>
          <a:xfrm>
            <a:off x="1028700" y="601417"/>
            <a:ext cx="16230600" cy="0"/>
          </a:xfrm>
          <a:prstGeom prst="line">
            <a:avLst/>
          </a:prstGeom>
          <a:ln w="19050" cap="flat">
            <a:solidFill>
              <a:srgbClr val="D9D9D9"/>
            </a:solidFill>
            <a:prstDash val="solid"/>
            <a:headEnd type="none" w="sm" len="sm"/>
            <a:tailEnd type="none" w="sm" len="sm"/>
          </a:ln>
        </p:spPr>
        <p:txBody>
          <a:bodyPr/>
          <a:lstStyle/>
          <a:p>
            <a:endParaRPr lang="zh-CN" altLang="en-US"/>
          </a:p>
        </p:txBody>
      </p:sp>
      <p:sp>
        <p:nvSpPr>
          <p:cNvPr id="15" name="TextBox 12">
            <a:extLst>
              <a:ext uri="{FF2B5EF4-FFF2-40B4-BE49-F238E27FC236}">
                <a16:creationId xmlns:a16="http://schemas.microsoft.com/office/drawing/2014/main" id="{1F76E6E9-1F53-8599-E9D3-9B3A55E54BEE}"/>
              </a:ext>
            </a:extLst>
          </p:cNvPr>
          <p:cNvSpPr txBox="1"/>
          <p:nvPr/>
        </p:nvSpPr>
        <p:spPr>
          <a:xfrm>
            <a:off x="1586108" y="2806630"/>
            <a:ext cx="12053692" cy="738664"/>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Poppins"/>
                <a:ea typeface="Poppins"/>
                <a:cs typeface="Poppins"/>
                <a:sym typeface="Poppins"/>
              </a:rPr>
              <a:t>This data-driven strategy empowers the company to maximize customer adoption and resource optimization, securing its position in the 5G market.</a:t>
            </a:r>
          </a:p>
        </p:txBody>
      </p:sp>
      <p:sp>
        <p:nvSpPr>
          <p:cNvPr id="16" name="TextBox 6">
            <a:extLst>
              <a:ext uri="{FF2B5EF4-FFF2-40B4-BE49-F238E27FC236}">
                <a16:creationId xmlns:a16="http://schemas.microsoft.com/office/drawing/2014/main" id="{DB0ACD4F-35B3-62BE-AE91-251D96EA6175}"/>
              </a:ext>
            </a:extLst>
          </p:cNvPr>
          <p:cNvSpPr txBox="1"/>
          <p:nvPr/>
        </p:nvSpPr>
        <p:spPr>
          <a:xfrm>
            <a:off x="337019" y="5285709"/>
            <a:ext cx="3904075" cy="413190"/>
          </a:xfrm>
          <a:prstGeom prst="rect">
            <a:avLst/>
          </a:prstGeom>
        </p:spPr>
        <p:txBody>
          <a:bodyPr wrap="square" lIns="0" tIns="0" rIns="0" bIns="0" rtlCol="0" anchor="t">
            <a:spAutoFit/>
          </a:bodyPr>
          <a:lstStyle/>
          <a:p>
            <a:pPr marL="0" marR="0" lvl="0" indent="0" algn="ctr" defTabSz="914400" rtl="0" eaLnBrk="1" fontAlgn="auto" latinLnBrk="0" hangingPunct="1">
              <a:lnSpc>
                <a:spcPts val="3360"/>
              </a:lnSpc>
              <a:spcBef>
                <a:spcPts val="0"/>
              </a:spcBef>
              <a:spcAft>
                <a:spcPts val="0"/>
              </a:spcAft>
              <a:buClrTx/>
              <a:buSzTx/>
              <a:buFontTx/>
              <a:buNone/>
              <a:tabLst/>
              <a:defRPr/>
            </a:pPr>
            <a:r>
              <a:rPr kumimoji="0" lang="en-US" sz="2400" b="1" i="0" u="none" strike="noStrike" kern="1200" cap="none" spc="0" normalizeH="0" baseline="0" noProof="0">
                <a:ln>
                  <a:noFill/>
                </a:ln>
                <a:solidFill>
                  <a:schemeClr val="tx1">
                    <a:lumMod val="85000"/>
                    <a:lumOff val="15000"/>
                  </a:schemeClr>
                </a:solidFill>
                <a:effectLst/>
                <a:uLnTx/>
                <a:uFillTx/>
                <a:latin typeface="Poppins Bold"/>
                <a:ea typeface="Poppins Bold"/>
                <a:cs typeface="Poppins Bold"/>
                <a:sym typeface="Poppins Bold"/>
              </a:rPr>
              <a:t>Business Problem</a:t>
            </a:r>
          </a:p>
        </p:txBody>
      </p:sp>
      <p:sp>
        <p:nvSpPr>
          <p:cNvPr id="17" name="TextBox 7">
            <a:extLst>
              <a:ext uri="{FF2B5EF4-FFF2-40B4-BE49-F238E27FC236}">
                <a16:creationId xmlns:a16="http://schemas.microsoft.com/office/drawing/2014/main" id="{5D12C201-8A79-CB65-4A35-6E30B1A0BE0F}"/>
              </a:ext>
            </a:extLst>
          </p:cNvPr>
          <p:cNvSpPr txBox="1"/>
          <p:nvPr/>
        </p:nvSpPr>
        <p:spPr>
          <a:xfrm>
            <a:off x="548152" y="6012143"/>
            <a:ext cx="3678622"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chemeClr val="tx1">
                    <a:lumMod val="85000"/>
                    <a:lumOff val="15000"/>
                  </a:schemeClr>
                </a:solidFill>
                <a:effectLst/>
                <a:uLnTx/>
                <a:uFillTx/>
                <a:latin typeface="Poppins"/>
                <a:ea typeface="Poppins"/>
                <a:cs typeface="Poppins"/>
                <a:sym typeface="Poppins"/>
              </a:rPr>
              <a:t>Accurate identification of potential 5G users for targeted marketing campaigns and optimized resource allocation</a:t>
            </a:r>
          </a:p>
        </p:txBody>
      </p:sp>
      <p:pic>
        <p:nvPicPr>
          <p:cNvPr id="18" name="图片 17">
            <a:extLst>
              <a:ext uri="{FF2B5EF4-FFF2-40B4-BE49-F238E27FC236}">
                <a16:creationId xmlns:a16="http://schemas.microsoft.com/office/drawing/2014/main" id="{D50C783B-1E16-3511-65E3-3FDA5FB28C66}"/>
              </a:ext>
            </a:extLst>
          </p:cNvPr>
          <p:cNvPicPr>
            <a:picLocks noChangeAspect="1"/>
          </p:cNvPicPr>
          <p:nvPr/>
        </p:nvPicPr>
        <p:blipFill>
          <a:blip r:embed="rId5"/>
          <a:stretch>
            <a:fillRect/>
          </a:stretch>
        </p:blipFill>
        <p:spPr>
          <a:xfrm>
            <a:off x="685800" y="7302026"/>
            <a:ext cx="3109446" cy="2239371"/>
          </a:xfrm>
          <a:prstGeom prst="rect">
            <a:avLst/>
          </a:prstGeom>
        </p:spPr>
      </p:pic>
      <p:sp>
        <p:nvSpPr>
          <p:cNvPr id="19" name="TextBox 13">
            <a:extLst>
              <a:ext uri="{FF2B5EF4-FFF2-40B4-BE49-F238E27FC236}">
                <a16:creationId xmlns:a16="http://schemas.microsoft.com/office/drawing/2014/main" id="{16352D88-E28E-F357-8604-CB7DE62F66C2}"/>
              </a:ext>
            </a:extLst>
          </p:cNvPr>
          <p:cNvSpPr txBox="1"/>
          <p:nvPr/>
        </p:nvSpPr>
        <p:spPr>
          <a:xfrm>
            <a:off x="4236281" y="5285709"/>
            <a:ext cx="5220884" cy="738664"/>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tx1">
                    <a:lumMod val="85000"/>
                    <a:lumOff val="15000"/>
                  </a:schemeClr>
                </a:solidFill>
                <a:effectLst/>
                <a:uLnTx/>
                <a:uFillTx/>
                <a:latin typeface="Poppins Bold"/>
                <a:ea typeface="Poppins Bold"/>
                <a:cs typeface="Poppins Bold"/>
                <a:sym typeface="Poppins Bold"/>
              </a:rPr>
              <a:t>Exploratory </a:t>
            </a:r>
          </a:p>
          <a:p>
            <a:pPr marL="0" marR="0" lvl="0" indent="0" algn="ctr" defTabSz="914400" rtl="0" eaLnBrk="1" fontAlgn="auto" latinLnBrk="0" hangingPunct="1">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tx1">
                    <a:lumMod val="85000"/>
                    <a:lumOff val="15000"/>
                  </a:schemeClr>
                </a:solidFill>
                <a:effectLst/>
                <a:uLnTx/>
                <a:uFillTx/>
                <a:latin typeface="Poppins Bold"/>
                <a:ea typeface="Poppins Bold"/>
                <a:cs typeface="Poppins Bold"/>
                <a:sym typeface="Poppins Bold"/>
              </a:rPr>
              <a:t>Data Analysis</a:t>
            </a:r>
          </a:p>
        </p:txBody>
      </p:sp>
      <p:grpSp>
        <p:nvGrpSpPr>
          <p:cNvPr id="49" name="组合 48">
            <a:extLst>
              <a:ext uri="{FF2B5EF4-FFF2-40B4-BE49-F238E27FC236}">
                <a16:creationId xmlns:a16="http://schemas.microsoft.com/office/drawing/2014/main" id="{75CD3D21-1EDD-B072-47D8-9A0802E031D5}"/>
              </a:ext>
            </a:extLst>
          </p:cNvPr>
          <p:cNvGrpSpPr/>
          <p:nvPr/>
        </p:nvGrpSpPr>
        <p:grpSpPr>
          <a:xfrm>
            <a:off x="4572000" y="5357512"/>
            <a:ext cx="9124959" cy="4143934"/>
            <a:chOff x="4572000" y="5723966"/>
            <a:chExt cx="9124959" cy="3610534"/>
          </a:xfrm>
        </p:grpSpPr>
        <p:cxnSp>
          <p:nvCxnSpPr>
            <p:cNvPr id="22" name="直接连接符 21">
              <a:extLst>
                <a:ext uri="{FF2B5EF4-FFF2-40B4-BE49-F238E27FC236}">
                  <a16:creationId xmlns:a16="http://schemas.microsoft.com/office/drawing/2014/main" id="{313D5736-C5E6-5BE8-D4E4-E7EF0DC88647}"/>
                </a:ext>
              </a:extLst>
            </p:cNvPr>
            <p:cNvCxnSpPr>
              <a:cxnSpLocks/>
            </p:cNvCxnSpPr>
            <p:nvPr/>
          </p:nvCxnSpPr>
          <p:spPr>
            <a:xfrm>
              <a:off x="13696959" y="5723966"/>
              <a:ext cx="0" cy="3610534"/>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6913D45-F4FC-7BCD-8A76-43DA4B17EA00}"/>
                </a:ext>
              </a:extLst>
            </p:cNvPr>
            <p:cNvCxnSpPr>
              <a:cxnSpLocks/>
            </p:cNvCxnSpPr>
            <p:nvPr/>
          </p:nvCxnSpPr>
          <p:spPr>
            <a:xfrm>
              <a:off x="9127317" y="5723966"/>
              <a:ext cx="0" cy="3610534"/>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BF8D7FB-659E-A3FA-6697-B96AA4B36E78}"/>
                </a:ext>
              </a:extLst>
            </p:cNvPr>
            <p:cNvCxnSpPr>
              <a:cxnSpLocks/>
            </p:cNvCxnSpPr>
            <p:nvPr/>
          </p:nvCxnSpPr>
          <p:spPr>
            <a:xfrm>
              <a:off x="4572000" y="5723966"/>
              <a:ext cx="0" cy="3610534"/>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graphicFrame>
        <p:nvGraphicFramePr>
          <p:cNvPr id="38" name="Table 48">
            <a:extLst>
              <a:ext uri="{FF2B5EF4-FFF2-40B4-BE49-F238E27FC236}">
                <a16:creationId xmlns:a16="http://schemas.microsoft.com/office/drawing/2014/main" id="{EA17D904-A7F5-9761-BDC3-04D8CEBFA0F4}"/>
              </a:ext>
            </a:extLst>
          </p:cNvPr>
          <p:cNvGraphicFramePr>
            <a:graphicFrameLocks noGrp="1"/>
          </p:cNvGraphicFramePr>
          <p:nvPr>
            <p:extLst>
              <p:ext uri="{D42A27DB-BD31-4B8C-83A1-F6EECF244321}">
                <p14:modId xmlns:p14="http://schemas.microsoft.com/office/powerpoint/2010/main" val="3044497508"/>
              </p:ext>
            </p:extLst>
          </p:nvPr>
        </p:nvGraphicFramePr>
        <p:xfrm>
          <a:off x="5118721" y="7223845"/>
          <a:ext cx="3447552" cy="2317552"/>
        </p:xfrm>
        <a:graphic>
          <a:graphicData uri="http://schemas.openxmlformats.org/drawingml/2006/table">
            <a:tbl>
              <a:tblPr firstRow="1" bandRow="1">
                <a:tableStyleId>{073A0DAA-6AF3-43AB-8588-CEC1D06C72B9}</a:tableStyleId>
              </a:tblPr>
              <a:tblGrid>
                <a:gridCol w="1723776">
                  <a:extLst>
                    <a:ext uri="{9D8B030D-6E8A-4147-A177-3AD203B41FA5}">
                      <a16:colId xmlns:a16="http://schemas.microsoft.com/office/drawing/2014/main" val="1235276979"/>
                    </a:ext>
                  </a:extLst>
                </a:gridCol>
                <a:gridCol w="1723776">
                  <a:extLst>
                    <a:ext uri="{9D8B030D-6E8A-4147-A177-3AD203B41FA5}">
                      <a16:colId xmlns:a16="http://schemas.microsoft.com/office/drawing/2014/main" val="788528359"/>
                    </a:ext>
                  </a:extLst>
                </a:gridCol>
              </a:tblGrid>
              <a:tr h="520056">
                <a:tc>
                  <a:txBody>
                    <a:bodyPr/>
                    <a:lstStyle/>
                    <a:p>
                      <a:pPr algn="ctr"/>
                      <a:r>
                        <a:rPr lang="en-US" sz="1300">
                          <a:solidFill>
                            <a:srgbClr val="3ECAB1"/>
                          </a:solidFill>
                          <a:latin typeface="Poppins" pitchFamily="2" charset="77"/>
                          <a:cs typeface="Poppins" pitchFamily="2" charset="77"/>
                        </a:rPr>
                        <a:t>Top 5 Important Features</a:t>
                      </a:r>
                    </a:p>
                  </a:txBody>
                  <a:tcPr marL="57905" marR="57905" marT="28952" marB="28952">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a:solidFill>
                            <a:srgbClr val="3ECAB1"/>
                          </a:solidFill>
                          <a:latin typeface="Poppins" pitchFamily="2" charset="77"/>
                          <a:cs typeface="Poppins" pitchFamily="2" charset="77"/>
                        </a:rPr>
                        <a:t>Top 5 Positively-Correlated</a:t>
                      </a:r>
                    </a:p>
                  </a:txBody>
                  <a:tcPr marL="57905" marR="57905" marT="28952" marB="28952">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3308959"/>
                  </a:ext>
                </a:extLst>
              </a:tr>
              <a:tr h="275730">
                <a:tc>
                  <a:txBody>
                    <a:bodyPr/>
                    <a:lstStyle/>
                    <a:p>
                      <a:pPr algn="ctr"/>
                      <a:r>
                        <a:rPr lang="en-US" sz="1200">
                          <a:solidFill>
                            <a:schemeClr val="tx1">
                              <a:lumMod val="85000"/>
                              <a:lumOff val="15000"/>
                            </a:schemeClr>
                          </a:solidFill>
                          <a:latin typeface="Poppins" pitchFamily="2" charset="77"/>
                          <a:cs typeface="Poppins" pitchFamily="2" charset="77"/>
                        </a:rPr>
                        <a:t>Average ARPU</a:t>
                      </a:r>
                    </a:p>
                  </a:txBody>
                  <a:tcPr marL="57905" marR="57905" marT="28952" marB="28952" anchor="ctr">
                    <a:lnL w="12700" cmpd="sng">
                      <a:noFill/>
                    </a:lnL>
                    <a:lnR w="12700" cap="flat" cmpd="sng" algn="ctr">
                      <a:solidFill>
                        <a:schemeClr val="bg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lumMod val="85000"/>
                              <a:lumOff val="15000"/>
                            </a:schemeClr>
                          </a:solidFill>
                          <a:latin typeface="Poppins" pitchFamily="2" charset="77"/>
                          <a:cs typeface="Poppins" pitchFamily="2" charset="77"/>
                        </a:rPr>
                        <a:t>Average ARPU</a:t>
                      </a:r>
                    </a:p>
                  </a:txBody>
                  <a:tcPr marL="57905" marR="57905" marT="28952" marB="28952" anchor="ctr">
                    <a:lnL w="12700" cap="flat" cmpd="sng" algn="ctr">
                      <a:solidFill>
                        <a:schemeClr val="bg1"/>
                      </a:solid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6922499"/>
                  </a:ext>
                </a:extLst>
              </a:tr>
              <a:tr h="275730">
                <a:tc>
                  <a:txBody>
                    <a:bodyPr/>
                    <a:lstStyle/>
                    <a:p>
                      <a:pPr algn="ctr"/>
                      <a:r>
                        <a:rPr lang="en-US" sz="1200">
                          <a:solidFill>
                            <a:schemeClr val="tx1">
                              <a:lumMod val="85000"/>
                              <a:lumOff val="15000"/>
                            </a:schemeClr>
                          </a:solidFill>
                          <a:latin typeface="Poppins" pitchFamily="2" charset="77"/>
                          <a:cs typeface="Poppins" pitchFamily="2" charset="77"/>
                        </a:rPr>
                        <a:t>Average DOU</a:t>
                      </a:r>
                    </a:p>
                  </a:txBody>
                  <a:tcPr marL="57905" marR="57905" marT="28952" marB="28952" anchor="ctr">
                    <a:lnL w="12700" cmpd="sng">
                      <a:noFill/>
                    </a:lnL>
                    <a:lnR w="12700" cap="flat" cmpd="sng" algn="ctr">
                      <a:solidFill>
                        <a:schemeClr val="bg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lumMod val="85000"/>
                              <a:lumOff val="15000"/>
                            </a:schemeClr>
                          </a:solidFill>
                          <a:latin typeface="Poppins" pitchFamily="2" charset="77"/>
                          <a:cs typeface="Poppins" pitchFamily="2" charset="77"/>
                        </a:rPr>
                        <a:t>User level 4</a:t>
                      </a:r>
                    </a:p>
                  </a:txBody>
                  <a:tcPr marL="57905" marR="57905" marT="28952" marB="28952" anchor="ctr">
                    <a:lnL w="12700" cap="flat" cmpd="sng" algn="ctr">
                      <a:solidFill>
                        <a:schemeClr val="bg1"/>
                      </a:solid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258539"/>
                  </a:ext>
                </a:extLst>
              </a:tr>
              <a:tr h="485153">
                <a:tc>
                  <a:txBody>
                    <a:bodyPr/>
                    <a:lstStyle/>
                    <a:p>
                      <a:pPr algn="ctr"/>
                      <a:r>
                        <a:rPr lang="en-US" sz="1200">
                          <a:solidFill>
                            <a:schemeClr val="tx1">
                              <a:lumMod val="85000"/>
                              <a:lumOff val="15000"/>
                            </a:schemeClr>
                          </a:solidFill>
                          <a:latin typeface="Poppins" pitchFamily="2" charset="77"/>
                          <a:cs typeface="Poppins" pitchFamily="2" charset="77"/>
                        </a:rPr>
                        <a:t>Average MOU</a:t>
                      </a:r>
                    </a:p>
                  </a:txBody>
                  <a:tcPr marL="57905" marR="57905" marT="28952" marB="28952" anchor="ctr">
                    <a:lnL w="12700" cmpd="sng">
                      <a:noFill/>
                    </a:lnL>
                    <a:lnR w="12700" cap="flat" cmpd="sng" algn="ctr">
                      <a:solidFill>
                        <a:schemeClr val="bg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lumMod val="85000"/>
                              <a:lumOff val="15000"/>
                            </a:schemeClr>
                          </a:solidFill>
                          <a:latin typeface="Poppins" pitchFamily="2" charset="77"/>
                          <a:cs typeface="Poppins" pitchFamily="2" charset="77"/>
                        </a:rPr>
                        <a:t>Broadband bandwidth</a:t>
                      </a:r>
                    </a:p>
                  </a:txBody>
                  <a:tcPr marL="57905" marR="57905" marT="28952" marB="28952" anchor="ctr">
                    <a:lnL w="12700" cap="flat" cmpd="sng" algn="ctr">
                      <a:solidFill>
                        <a:schemeClr val="bg1"/>
                      </a:solid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4746531"/>
                  </a:ext>
                </a:extLst>
              </a:tr>
              <a:tr h="275730">
                <a:tc>
                  <a:txBody>
                    <a:bodyPr/>
                    <a:lstStyle/>
                    <a:p>
                      <a:pPr algn="ctr"/>
                      <a:r>
                        <a:rPr lang="en-US" sz="1200">
                          <a:solidFill>
                            <a:schemeClr val="tx1">
                              <a:lumMod val="85000"/>
                              <a:lumOff val="15000"/>
                            </a:schemeClr>
                          </a:solidFill>
                          <a:latin typeface="Poppins" pitchFamily="2" charset="77"/>
                          <a:cs typeface="Poppins" pitchFamily="2" charset="77"/>
                        </a:rPr>
                        <a:t>Age</a:t>
                      </a:r>
                    </a:p>
                  </a:txBody>
                  <a:tcPr marL="57905" marR="57905" marT="28952" marB="28952" anchor="ctr">
                    <a:lnL w="12700" cmpd="sng">
                      <a:noFill/>
                    </a:lnL>
                    <a:lnR w="12700" cap="flat" cmpd="sng" algn="ctr">
                      <a:solidFill>
                        <a:schemeClr val="bg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lumMod val="85000"/>
                              <a:lumOff val="15000"/>
                            </a:schemeClr>
                          </a:solidFill>
                          <a:latin typeface="Poppins" pitchFamily="2" charset="77"/>
                          <a:cs typeface="Poppins" pitchFamily="2" charset="77"/>
                        </a:rPr>
                        <a:t>Average DOU</a:t>
                      </a:r>
                    </a:p>
                  </a:txBody>
                  <a:tcPr marL="57905" marR="57905" marT="28952" marB="28952" anchor="ctr">
                    <a:lnL w="12700" cap="flat" cmpd="sng" algn="ctr">
                      <a:solidFill>
                        <a:schemeClr val="bg1"/>
                      </a:solid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550717"/>
                  </a:ext>
                </a:extLst>
              </a:tr>
              <a:tr h="485153">
                <a:tc>
                  <a:txBody>
                    <a:bodyPr/>
                    <a:lstStyle/>
                    <a:p>
                      <a:pPr algn="ctr"/>
                      <a:r>
                        <a:rPr lang="en-US" sz="1200">
                          <a:solidFill>
                            <a:schemeClr val="tx1">
                              <a:lumMod val="85000"/>
                              <a:lumOff val="15000"/>
                            </a:schemeClr>
                          </a:solidFill>
                          <a:latin typeface="Poppins" pitchFamily="2" charset="77"/>
                          <a:cs typeface="Poppins" pitchFamily="2" charset="77"/>
                        </a:rPr>
                        <a:t>Broadband bandwidth</a:t>
                      </a:r>
                    </a:p>
                  </a:txBody>
                  <a:tcPr marL="57905" marR="57905" marT="28952" marB="28952" anchor="ctr">
                    <a:lnL w="12700" cmpd="sng">
                      <a:noFill/>
                    </a:lnL>
                    <a:lnR w="12700" cap="flat" cmpd="sng" algn="ctr">
                      <a:solidFill>
                        <a:schemeClr val="bg1"/>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a:solidFill>
                            <a:schemeClr val="tx1">
                              <a:lumMod val="85000"/>
                              <a:lumOff val="15000"/>
                            </a:schemeClr>
                          </a:solidFill>
                          <a:latin typeface="Poppins" pitchFamily="2" charset="77"/>
                          <a:cs typeface="Poppins" pitchFamily="2" charset="77"/>
                        </a:rPr>
                        <a:t>Home user</a:t>
                      </a:r>
                    </a:p>
                  </a:txBody>
                  <a:tcPr marL="57905" marR="57905" marT="28952" marB="28952" anchor="ctr">
                    <a:lnL w="12700" cap="flat" cmpd="sng" algn="ctr">
                      <a:solidFill>
                        <a:schemeClr val="bg1"/>
                      </a:solidFill>
                      <a:prstDash val="solid"/>
                      <a:round/>
                      <a:headEnd type="none" w="med" len="med"/>
                      <a:tailEnd type="none" w="med" len="med"/>
                    </a:lnL>
                    <a:lnR w="12700" cmpd="sng">
                      <a:noFill/>
                    </a:lnR>
                    <a:lnT w="127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7888600"/>
                  </a:ext>
                </a:extLst>
              </a:tr>
            </a:tbl>
          </a:graphicData>
        </a:graphic>
      </p:graphicFrame>
      <p:sp>
        <p:nvSpPr>
          <p:cNvPr id="41" name="文本框 40">
            <a:extLst>
              <a:ext uri="{FF2B5EF4-FFF2-40B4-BE49-F238E27FC236}">
                <a16:creationId xmlns:a16="http://schemas.microsoft.com/office/drawing/2014/main" id="{36A22753-C1A4-294B-0C12-64618E2CE354}"/>
              </a:ext>
            </a:extLst>
          </p:cNvPr>
          <p:cNvSpPr txBox="1"/>
          <p:nvPr/>
        </p:nvSpPr>
        <p:spPr>
          <a:xfrm>
            <a:off x="5003528" y="6411561"/>
            <a:ext cx="3683271" cy="523220"/>
          </a:xfrm>
          <a:prstGeom prst="rect">
            <a:avLst/>
          </a:prstGeom>
          <a:noFill/>
        </p:spPr>
        <p:txBody>
          <a:bodyPr wrap="square">
            <a:spAutoFit/>
          </a:bodyPr>
          <a:lstStyle/>
          <a:p>
            <a:pPr algn="ctr"/>
            <a:r>
              <a:rPr lang="en-US" altLang="zh-CN" sz="1400">
                <a:solidFill>
                  <a:schemeClr val="tx1">
                    <a:lumMod val="85000"/>
                    <a:lumOff val="15000"/>
                  </a:schemeClr>
                </a:solidFill>
                <a:latin typeface="Poppins"/>
                <a:ea typeface="Poppins"/>
                <a:cs typeface="Poppins"/>
                <a:sym typeface="Poppins"/>
              </a:rPr>
              <a:t>Unique patterns can be identified among different variables. </a:t>
            </a:r>
            <a:endParaRPr lang="zh-CN" altLang="en-US" sz="1400">
              <a:solidFill>
                <a:schemeClr val="tx1">
                  <a:lumMod val="85000"/>
                  <a:lumOff val="15000"/>
                </a:schemeClr>
              </a:solidFill>
            </a:endParaRPr>
          </a:p>
        </p:txBody>
      </p:sp>
      <p:sp>
        <p:nvSpPr>
          <p:cNvPr id="42" name="TextBox 6">
            <a:extLst>
              <a:ext uri="{FF2B5EF4-FFF2-40B4-BE49-F238E27FC236}">
                <a16:creationId xmlns:a16="http://schemas.microsoft.com/office/drawing/2014/main" id="{37EC8E45-BE4E-31E6-9B04-D032157D9405}"/>
              </a:ext>
            </a:extLst>
          </p:cNvPr>
          <p:cNvSpPr txBox="1"/>
          <p:nvPr/>
        </p:nvSpPr>
        <p:spPr>
          <a:xfrm>
            <a:off x="9657392" y="5311431"/>
            <a:ext cx="3509493" cy="424815"/>
          </a:xfrm>
          <a:prstGeom prst="rect">
            <a:avLst/>
          </a:prstGeom>
        </p:spPr>
        <p:txBody>
          <a:bodyPr lIns="0" tIns="0" rIns="0" bIns="0" rtlCol="0" anchor="t">
            <a:spAutoFit/>
          </a:bodyPr>
          <a:lstStyle/>
          <a:p>
            <a:pPr marL="0" marR="0" lvl="0" indent="0" algn="ctr" defTabSz="914400" rtl="0" eaLnBrk="1" fontAlgn="auto" latinLnBrk="0" hangingPunct="1">
              <a:lnSpc>
                <a:spcPts val="3360"/>
              </a:lnSpc>
              <a:spcBef>
                <a:spcPts val="0"/>
              </a:spcBef>
              <a:spcAft>
                <a:spcPts val="0"/>
              </a:spcAft>
              <a:buClrTx/>
              <a:buSzTx/>
              <a:buFontTx/>
              <a:buNone/>
              <a:tabLst/>
              <a:defRPr/>
            </a:pPr>
            <a:r>
              <a:rPr kumimoji="0" lang="en-US" sz="2400" b="1" i="0" u="none" strike="noStrike" kern="1200" cap="none" spc="0" normalizeH="0" baseline="0" noProof="0">
                <a:ln>
                  <a:noFill/>
                </a:ln>
                <a:solidFill>
                  <a:schemeClr val="tx1">
                    <a:lumMod val="85000"/>
                    <a:lumOff val="15000"/>
                  </a:schemeClr>
                </a:solidFill>
                <a:effectLst/>
                <a:uLnTx/>
                <a:uFillTx/>
                <a:latin typeface="Poppins Bold"/>
                <a:ea typeface="Poppins Bold"/>
                <a:cs typeface="Poppins Bold"/>
                <a:sym typeface="Poppins Bold"/>
              </a:rPr>
              <a:t>Machine Learning</a:t>
            </a:r>
          </a:p>
        </p:txBody>
      </p:sp>
      <p:grpSp>
        <p:nvGrpSpPr>
          <p:cNvPr id="51" name="组合 50">
            <a:extLst>
              <a:ext uri="{FF2B5EF4-FFF2-40B4-BE49-F238E27FC236}">
                <a16:creationId xmlns:a16="http://schemas.microsoft.com/office/drawing/2014/main" id="{9B623E65-7836-B1DB-193C-191206BEAFA4}"/>
              </a:ext>
            </a:extLst>
          </p:cNvPr>
          <p:cNvGrpSpPr/>
          <p:nvPr/>
        </p:nvGrpSpPr>
        <p:grpSpPr>
          <a:xfrm>
            <a:off x="9455703" y="5853937"/>
            <a:ext cx="3944451" cy="2766911"/>
            <a:chOff x="9383124" y="6356693"/>
            <a:chExt cx="3944451" cy="2766911"/>
          </a:xfrm>
        </p:grpSpPr>
        <p:sp>
          <p:nvSpPr>
            <p:cNvPr id="43" name="文本框 42">
              <a:extLst>
                <a:ext uri="{FF2B5EF4-FFF2-40B4-BE49-F238E27FC236}">
                  <a16:creationId xmlns:a16="http://schemas.microsoft.com/office/drawing/2014/main" id="{254BDED7-A9B1-47E1-9341-02B2FD2789BF}"/>
                </a:ext>
              </a:extLst>
            </p:cNvPr>
            <p:cNvSpPr txBox="1"/>
            <p:nvPr/>
          </p:nvSpPr>
          <p:spPr>
            <a:xfrm>
              <a:off x="9383124" y="6356693"/>
              <a:ext cx="3944451" cy="2766911"/>
            </a:xfrm>
            <a:prstGeom prst="rect">
              <a:avLst/>
            </a:prstGeom>
            <a:noFill/>
          </p:spPr>
          <p:txBody>
            <a:bodyPr wrap="square">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0" cap="none" spc="-15"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Feature Engineering </a:t>
              </a: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en-US" altLang="zh-CN" sz="1600" b="0" i="0" u="none" strike="noStrike" kern="0" cap="none" spc="-15"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Model Preparation</a:t>
              </a:r>
            </a:p>
            <a:p>
              <a:pPr marL="0" marR="0" lvl="0" indent="0" algn="l" defTabSz="914400" rtl="0" eaLnBrk="1" fontAlgn="auto" latinLnBrk="0" hangingPunct="1">
                <a:lnSpc>
                  <a:spcPct val="140000"/>
                </a:lnSpc>
                <a:spcBef>
                  <a:spcPts val="0"/>
                </a:spcBef>
                <a:spcAft>
                  <a:spcPts val="0"/>
                </a:spcAft>
                <a:buClrTx/>
                <a:buSzTx/>
                <a:buFontTx/>
                <a:buNone/>
                <a:tabLst/>
                <a:defRPr/>
              </a:pPr>
              <a:endParaRPr kumimoji="0" lang="en-US" altLang="zh-CN" sz="2000" b="0" i="0" u="none" strike="noStrike" kern="0" cap="none" spc="-15"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endParaRPr>
            </a:p>
            <a:p>
              <a:pPr marL="285750" marR="0" lvl="0" indent="-285750" algn="ctr"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n-US" altLang="zh-CN" b="0" i="0" u="none" strike="noStrike" kern="0" cap="none" spc="-15"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Logistic Regression Model</a:t>
              </a:r>
            </a:p>
            <a:p>
              <a:pPr marL="285750" marR="0" lvl="0" indent="-285750" algn="ctr"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n-US" altLang="zh-CN" b="0" i="0" u="none" strike="noStrike" kern="0" cap="none" spc="-15"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Random Forest Model</a:t>
              </a:r>
            </a:p>
            <a:p>
              <a:pPr marL="285750" marR="0" lvl="0" indent="-285750" algn="ctr"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r>
                <a:rPr kumimoji="0" lang="en-US" altLang="zh-CN" b="0" i="0" u="none" strike="noStrike" kern="0" cap="none" spc="-15" normalizeH="0" baseline="0" noProof="0" err="1">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XGBoost</a:t>
              </a:r>
              <a:r>
                <a:rPr kumimoji="0" lang="en-US" altLang="zh-CN" b="0" i="0" u="none" strike="noStrike" kern="0" cap="none" spc="-15"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 Model </a:t>
              </a:r>
            </a:p>
            <a:p>
              <a:pPr marL="285750" marR="0" lvl="0" indent="-285750" algn="l" defTabSz="914400" rtl="0" eaLnBrk="1" fontAlgn="auto" latinLnBrk="0" hangingPunct="1">
                <a:lnSpc>
                  <a:spcPct val="140000"/>
                </a:lnSpc>
                <a:spcBef>
                  <a:spcPts val="0"/>
                </a:spcBef>
                <a:spcAft>
                  <a:spcPts val="0"/>
                </a:spcAft>
                <a:buClrTx/>
                <a:buSzTx/>
                <a:buFont typeface="Arial" panose="020B0604020202020204" pitchFamily="34" charset="0"/>
                <a:buChar char="•"/>
                <a:tabLst/>
                <a:defRPr/>
              </a:pPr>
              <a:endParaRPr kumimoji="0" lang="zh-CN" altLang="en-US" sz="2000" b="0" i="0" u="none" strike="noStrike" kern="1200" cap="none" spc="0" normalizeH="0" baseline="0" noProof="0">
                <a:ln>
                  <a:noFill/>
                </a:ln>
                <a:solidFill>
                  <a:schemeClr val="tx1">
                    <a:lumMod val="85000"/>
                    <a:lumOff val="15000"/>
                  </a:schemeClr>
                </a:solidFill>
                <a:effectLst/>
                <a:uLnTx/>
                <a:uFillTx/>
                <a:latin typeface="Calibri"/>
                <a:ea typeface="宋体" panose="02010600030101010101" pitchFamily="2" charset="-122"/>
                <a:cs typeface="+mn-cs"/>
              </a:endParaRPr>
            </a:p>
          </p:txBody>
        </p:sp>
        <p:pic>
          <p:nvPicPr>
            <p:cNvPr id="44" name="图形 43" descr="箭头: 直 纯色填充">
              <a:extLst>
                <a:ext uri="{FF2B5EF4-FFF2-40B4-BE49-F238E27FC236}">
                  <a16:creationId xmlns:a16="http://schemas.microsoft.com/office/drawing/2014/main" id="{A4C45E5B-D12D-4081-A149-74458C02CD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1032497" y="6979174"/>
              <a:ext cx="645704" cy="645704"/>
            </a:xfrm>
            <a:prstGeom prst="rect">
              <a:avLst/>
            </a:prstGeom>
          </p:spPr>
        </p:pic>
      </p:grpSp>
      <p:sp>
        <p:nvSpPr>
          <p:cNvPr id="46" name="文本框 45">
            <a:extLst>
              <a:ext uri="{FF2B5EF4-FFF2-40B4-BE49-F238E27FC236}">
                <a16:creationId xmlns:a16="http://schemas.microsoft.com/office/drawing/2014/main" id="{63E25868-F131-92CA-2820-4664B8E41D19}"/>
              </a:ext>
            </a:extLst>
          </p:cNvPr>
          <p:cNvSpPr txBox="1"/>
          <p:nvPr/>
        </p:nvSpPr>
        <p:spPr>
          <a:xfrm>
            <a:off x="10148468" y="8975288"/>
            <a:ext cx="2558919" cy="646331"/>
          </a:xfrm>
          <a:prstGeom prst="rect">
            <a:avLst/>
          </a:prstGeom>
          <a:noFill/>
        </p:spPr>
        <p:txBody>
          <a:bodyPr wrap="square">
            <a:spAutoFit/>
          </a:bodyPr>
          <a:lstStyle/>
          <a:p>
            <a:pPr algn="ctr"/>
            <a:r>
              <a:rPr kumimoji="0" lang="en-US" altLang="zh-CN" b="1" i="0" u="none" strike="noStrike" kern="0" cap="none" spc="-15" normalizeH="0" baseline="0" noProof="0">
                <a:ln>
                  <a:noFill/>
                </a:ln>
                <a:solidFill>
                  <a:srgbClr val="479C9E"/>
                </a:solidFill>
                <a:effectLst/>
                <a:uLnTx/>
                <a:uFillTx/>
                <a:latin typeface="Poppins" panose="00000500000000000000" pitchFamily="2" charset="0"/>
                <a:ea typeface="宋体" panose="02010600030101010101" pitchFamily="2" charset="-122"/>
                <a:cs typeface="Poppins" panose="00000500000000000000" pitchFamily="2" charset="0"/>
              </a:rPr>
              <a:t>accuracy</a:t>
            </a:r>
            <a:r>
              <a:rPr kumimoji="0" lang="en-US" altLang="zh-CN" b="1" i="0" u="none" strike="noStrike" kern="0" cap="none" spc="-15"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 86.38%</a:t>
            </a:r>
          </a:p>
          <a:p>
            <a:pPr algn="ctr"/>
            <a:r>
              <a:rPr kumimoji="0" lang="en-US" altLang="zh-CN" b="1" i="0" u="none" strike="noStrike" kern="0" cap="none" spc="-15" normalizeH="0" baseline="0" noProof="0">
                <a:ln>
                  <a:noFill/>
                </a:ln>
                <a:solidFill>
                  <a:srgbClr val="479C9E"/>
                </a:solidFill>
                <a:effectLst/>
                <a:uLnTx/>
                <a:uFillTx/>
                <a:latin typeface="Poppins" panose="00000500000000000000" pitchFamily="2" charset="0"/>
                <a:ea typeface="宋体" panose="02010600030101010101" pitchFamily="2" charset="-122"/>
                <a:cs typeface="Poppins" panose="00000500000000000000" pitchFamily="2" charset="0"/>
              </a:rPr>
              <a:t>recall</a:t>
            </a:r>
            <a:r>
              <a:rPr kumimoji="0" lang="en-US" altLang="zh-CN" b="1" i="0" u="none" strike="noStrike" kern="0" cap="none" spc="-15"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  96.80%</a:t>
            </a:r>
            <a:endParaRPr lang="zh-CN" altLang="en-US">
              <a:solidFill>
                <a:schemeClr val="tx1">
                  <a:lumMod val="85000"/>
                  <a:lumOff val="15000"/>
                </a:schemeClr>
              </a:solidFill>
            </a:endParaRPr>
          </a:p>
        </p:txBody>
      </p:sp>
      <p:graphicFrame>
        <p:nvGraphicFramePr>
          <p:cNvPr id="50" name="表格 49">
            <a:extLst>
              <a:ext uri="{FF2B5EF4-FFF2-40B4-BE49-F238E27FC236}">
                <a16:creationId xmlns:a16="http://schemas.microsoft.com/office/drawing/2014/main" id="{74EE3FCB-628D-8471-E82A-85FA02C6DD7D}"/>
              </a:ext>
            </a:extLst>
          </p:cNvPr>
          <p:cNvGraphicFramePr>
            <a:graphicFrameLocks noGrp="1"/>
          </p:cNvGraphicFramePr>
          <p:nvPr>
            <p:extLst>
              <p:ext uri="{D42A27DB-BD31-4B8C-83A1-F6EECF244321}">
                <p14:modId xmlns:p14="http://schemas.microsoft.com/office/powerpoint/2010/main" val="1689605227"/>
              </p:ext>
            </p:extLst>
          </p:nvPr>
        </p:nvGraphicFramePr>
        <p:xfrm>
          <a:off x="10059696" y="8395917"/>
          <a:ext cx="2873314" cy="434908"/>
        </p:xfrm>
        <a:graphic>
          <a:graphicData uri="http://schemas.openxmlformats.org/drawingml/2006/table">
            <a:tbl>
              <a:tblPr firstRow="1" bandRow="1">
                <a:tableStyleId>{5C22544A-7EE6-4342-B048-85BDC9FD1C3A}</a:tableStyleId>
              </a:tblPr>
              <a:tblGrid>
                <a:gridCol w="1654113">
                  <a:extLst>
                    <a:ext uri="{9D8B030D-6E8A-4147-A177-3AD203B41FA5}">
                      <a16:colId xmlns:a16="http://schemas.microsoft.com/office/drawing/2014/main" val="922687169"/>
                    </a:ext>
                  </a:extLst>
                </a:gridCol>
                <a:gridCol w="1219201">
                  <a:extLst>
                    <a:ext uri="{9D8B030D-6E8A-4147-A177-3AD203B41FA5}">
                      <a16:colId xmlns:a16="http://schemas.microsoft.com/office/drawing/2014/main" val="1656437673"/>
                    </a:ext>
                  </a:extLst>
                </a:gridCol>
              </a:tblGrid>
              <a:tr h="4349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rPr>
                        <a:t>Best Model</a:t>
                      </a:r>
                    </a:p>
                  </a:txBody>
                  <a:tcPr anchor="ctr">
                    <a:lnL w="38100" cap="flat" cmpd="sng" algn="ctr">
                      <a:solidFill>
                        <a:srgbClr val="479C9E"/>
                      </a:solidFill>
                      <a:prstDash val="solid"/>
                      <a:round/>
                      <a:headEnd type="none" w="med" len="med"/>
                      <a:tailEnd type="none" w="med" len="med"/>
                    </a:lnL>
                    <a:lnR w="38100" cap="flat" cmpd="sng" algn="ctr">
                      <a:solidFill>
                        <a:srgbClr val="479C9E"/>
                      </a:solidFill>
                      <a:prstDash val="solid"/>
                      <a:round/>
                      <a:headEnd type="none" w="med" len="med"/>
                      <a:tailEnd type="none" w="med" len="med"/>
                    </a:lnR>
                    <a:lnT w="38100" cap="flat" cmpd="sng" algn="ctr">
                      <a:solidFill>
                        <a:srgbClr val="479C9E"/>
                      </a:solidFill>
                      <a:prstDash val="solid"/>
                      <a:round/>
                      <a:headEnd type="none" w="med" len="med"/>
                      <a:tailEnd type="none" w="med" len="med"/>
                    </a:lnT>
                    <a:lnB w="38100" cap="flat" cmpd="sng" algn="ctr">
                      <a:solidFill>
                        <a:srgbClr val="479C9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rPr>
                        <a:t>👑</a:t>
                      </a:r>
                      <a:r>
                        <a:rPr kumimoji="0" lang="en-US" altLang="zh-CN" sz="20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KNN</a:t>
                      </a:r>
                    </a:p>
                  </a:txBody>
                  <a:tcPr anchor="ctr">
                    <a:lnL w="38100" cap="flat" cmpd="sng" algn="ctr">
                      <a:solidFill>
                        <a:srgbClr val="479C9E"/>
                      </a:solidFill>
                      <a:prstDash val="solid"/>
                      <a:round/>
                      <a:headEnd type="none" w="med" len="med"/>
                      <a:tailEnd type="none" w="med" len="med"/>
                    </a:lnL>
                    <a:lnR w="38100" cap="flat" cmpd="sng" algn="ctr">
                      <a:solidFill>
                        <a:srgbClr val="479C9E"/>
                      </a:solidFill>
                      <a:prstDash val="solid"/>
                      <a:round/>
                      <a:headEnd type="none" w="med" len="med"/>
                      <a:tailEnd type="none" w="med" len="med"/>
                    </a:lnR>
                    <a:lnT w="38100" cap="flat" cmpd="sng" algn="ctr">
                      <a:solidFill>
                        <a:srgbClr val="479C9E"/>
                      </a:solidFill>
                      <a:prstDash val="solid"/>
                      <a:round/>
                      <a:headEnd type="none" w="med" len="med"/>
                      <a:tailEnd type="none" w="med" len="med"/>
                    </a:lnT>
                    <a:lnB w="38100" cap="flat" cmpd="sng" algn="ctr">
                      <a:solidFill>
                        <a:srgbClr val="479C9E"/>
                      </a:solidFill>
                      <a:prstDash val="solid"/>
                      <a:round/>
                      <a:headEnd type="none" w="med" len="med"/>
                      <a:tailEnd type="none" w="med" len="med"/>
                    </a:lnB>
                    <a:lnTlToBr w="12700" cmpd="sng">
                      <a:noFill/>
                      <a:prstDash val="solid"/>
                    </a:lnTlToBr>
                    <a:lnBlToTr w="12700" cmpd="sng">
                      <a:noFill/>
                      <a:prstDash val="solid"/>
                    </a:lnBlToTr>
                    <a:solidFill>
                      <a:srgbClr val="479C9E"/>
                    </a:solidFill>
                  </a:tcPr>
                </a:tc>
                <a:extLst>
                  <a:ext uri="{0D108BD9-81ED-4DB2-BD59-A6C34878D82A}">
                    <a16:rowId xmlns:a16="http://schemas.microsoft.com/office/drawing/2014/main" val="1799022762"/>
                  </a:ext>
                </a:extLst>
              </a:tr>
            </a:tbl>
          </a:graphicData>
        </a:graphic>
      </p:graphicFrame>
      <p:sp>
        <p:nvSpPr>
          <p:cNvPr id="52" name="TextBox 6">
            <a:extLst>
              <a:ext uri="{FF2B5EF4-FFF2-40B4-BE49-F238E27FC236}">
                <a16:creationId xmlns:a16="http://schemas.microsoft.com/office/drawing/2014/main" id="{7016B495-08A9-EE5E-BA55-9F7767F2B031}"/>
              </a:ext>
            </a:extLst>
          </p:cNvPr>
          <p:cNvSpPr txBox="1"/>
          <p:nvPr/>
        </p:nvSpPr>
        <p:spPr>
          <a:xfrm>
            <a:off x="14249227" y="5311431"/>
            <a:ext cx="3509493" cy="424815"/>
          </a:xfrm>
          <a:prstGeom prst="rect">
            <a:avLst/>
          </a:prstGeom>
        </p:spPr>
        <p:txBody>
          <a:bodyPr lIns="0" tIns="0" rIns="0" bIns="0" rtlCol="0" anchor="t">
            <a:spAutoFit/>
          </a:bodyPr>
          <a:lstStyle/>
          <a:p>
            <a:pPr marL="0" marR="0" lvl="0" indent="0" algn="ctr" defTabSz="914400" rtl="0" eaLnBrk="1" fontAlgn="auto" latinLnBrk="0" hangingPunct="1">
              <a:lnSpc>
                <a:spcPts val="336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tx1">
                    <a:lumMod val="85000"/>
                    <a:lumOff val="15000"/>
                  </a:schemeClr>
                </a:solidFill>
                <a:effectLst/>
                <a:uLnTx/>
                <a:uFillTx/>
                <a:latin typeface="Poppins Bold"/>
                <a:ea typeface="Poppins Bold"/>
                <a:cs typeface="Poppins Bold"/>
                <a:sym typeface="Poppins Bold"/>
              </a:rPr>
              <a:t>Business Solutions</a:t>
            </a:r>
            <a:endParaRPr kumimoji="0" lang="en-US" sz="2400" b="1" i="0" u="none" strike="noStrike" kern="1200" cap="none" spc="0" normalizeH="0" baseline="0" noProof="0">
              <a:ln>
                <a:noFill/>
              </a:ln>
              <a:solidFill>
                <a:schemeClr val="tx1">
                  <a:lumMod val="85000"/>
                  <a:lumOff val="15000"/>
                </a:schemeClr>
              </a:solidFill>
              <a:effectLst/>
              <a:uLnTx/>
              <a:uFillTx/>
              <a:latin typeface="Poppins Bold"/>
              <a:ea typeface="Poppins Bold"/>
              <a:cs typeface="Poppins Bold"/>
              <a:sym typeface="Poppins Bold"/>
            </a:endParaRPr>
          </a:p>
        </p:txBody>
      </p:sp>
      <p:sp>
        <p:nvSpPr>
          <p:cNvPr id="53" name="TextBox 14">
            <a:extLst>
              <a:ext uri="{FF2B5EF4-FFF2-40B4-BE49-F238E27FC236}">
                <a16:creationId xmlns:a16="http://schemas.microsoft.com/office/drawing/2014/main" id="{C52E3B6E-8B8A-94DD-9F45-5F19BB02516B}"/>
              </a:ext>
            </a:extLst>
          </p:cNvPr>
          <p:cNvSpPr txBox="1"/>
          <p:nvPr/>
        </p:nvSpPr>
        <p:spPr>
          <a:xfrm>
            <a:off x="13854156" y="6181240"/>
            <a:ext cx="4321227" cy="1087349"/>
          </a:xfrm>
          <a:prstGeom prst="rect">
            <a:avLst/>
          </a:prstGeom>
        </p:spPr>
        <p:txBody>
          <a:bodyPr wrap="square" lIns="0" tIns="0" rIns="0" bIns="0" rtlCol="0" anchor="t">
            <a:spAutoFit/>
          </a:bodyPr>
          <a:lstStyle/>
          <a:p>
            <a:pPr marL="0" marR="0" lvl="0" indent="0" algn="ctr" defTabSz="914400" rtl="0" eaLnBrk="1" fontAlgn="auto" latinLnBrk="0" hangingPunct="1">
              <a:lnSpc>
                <a:spcPts val="2880"/>
              </a:lnSpc>
              <a:spcBef>
                <a:spcPts val="0"/>
              </a:spcBef>
              <a:spcAft>
                <a:spcPts val="0"/>
              </a:spcAft>
              <a:buClrTx/>
              <a:buSzTx/>
              <a:buFontTx/>
              <a:buNone/>
              <a:tabLst/>
              <a:defRPr/>
            </a:pPr>
            <a:r>
              <a:rPr kumimoji="0" lang="en-US" sz="2000" b="1" i="0" u="none" strike="noStrike" kern="1200" cap="none" spc="0" normalizeH="0" baseline="0" noProof="0">
                <a:ln>
                  <a:noFill/>
                </a:ln>
                <a:solidFill>
                  <a:schemeClr val="tx1">
                    <a:lumMod val="85000"/>
                    <a:lumOff val="15000"/>
                  </a:schemeClr>
                </a:solidFill>
                <a:effectLst/>
                <a:uLnTx/>
                <a:uFillTx/>
                <a:latin typeface="Poppins"/>
                <a:ea typeface="Poppins"/>
                <a:cs typeface="Poppins"/>
                <a:sym typeface="Poppins"/>
              </a:rPr>
              <a:t>Segmentation</a:t>
            </a:r>
          </a:p>
          <a:p>
            <a:pPr marL="285750" marR="0" lvl="0" indent="-285750" algn="ctr"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lumMod val="85000"/>
                    <a:lumOff val="15000"/>
                  </a:schemeClr>
                </a:solidFill>
                <a:effectLst/>
                <a:uLnTx/>
                <a:uFillTx/>
                <a:latin typeface="Poppins"/>
                <a:ea typeface="Poppins"/>
                <a:cs typeface="Poppins"/>
                <a:sym typeface="Poppins"/>
              </a:rPr>
              <a:t>ARPU, DOU &amp; MOU</a:t>
            </a:r>
          </a:p>
          <a:p>
            <a:pPr marL="285750" marR="0" lvl="0" indent="-285750" algn="ctr" defTabSz="914400" rtl="0" eaLnBrk="1" fontAlgn="auto" latinLnBrk="0" hangingPunct="1">
              <a:lnSpc>
                <a:spcPts val="288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lumMod val="85000"/>
                    <a:lumOff val="15000"/>
                  </a:schemeClr>
                </a:solidFill>
                <a:effectLst/>
                <a:uLnTx/>
                <a:uFillTx/>
                <a:latin typeface="Poppins"/>
                <a:ea typeface="Poppins"/>
                <a:cs typeface="Poppins"/>
                <a:sym typeface="Poppins"/>
              </a:rPr>
              <a:t>Home Users &amp; Broadband Users</a:t>
            </a:r>
          </a:p>
        </p:txBody>
      </p:sp>
      <p:sp>
        <p:nvSpPr>
          <p:cNvPr id="54" name="文本框 53">
            <a:extLst>
              <a:ext uri="{FF2B5EF4-FFF2-40B4-BE49-F238E27FC236}">
                <a16:creationId xmlns:a16="http://schemas.microsoft.com/office/drawing/2014/main" id="{2FD7FCC9-5C18-8069-8E21-863333008D54}"/>
              </a:ext>
            </a:extLst>
          </p:cNvPr>
          <p:cNvSpPr txBox="1"/>
          <p:nvPr/>
        </p:nvSpPr>
        <p:spPr>
          <a:xfrm>
            <a:off x="13854157" y="7881975"/>
            <a:ext cx="4321232" cy="141647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Model Application in Business</a:t>
            </a:r>
          </a:p>
          <a:p>
            <a:pPr marL="304800" marR="7620" lvl="0" indent="-285750" algn="ctr" defTabSz="914400" rtl="0" eaLnBrk="1" fontAlgn="auto" latinLnBrk="0" hangingPunct="1">
              <a:lnSpc>
                <a:spcPct val="120000"/>
              </a:lnSpc>
              <a:spcBef>
                <a:spcPts val="143"/>
              </a:spcBef>
              <a:spcAft>
                <a:spcPts val="0"/>
              </a:spcAft>
              <a:buClrTx/>
              <a:buSzTx/>
              <a:buFont typeface="Arial" panose="020B0604020202020204" pitchFamily="34" charset="0"/>
              <a:buChar char="•"/>
              <a:tabLst/>
              <a:defRPr/>
            </a:pPr>
            <a:r>
              <a:rPr kumimoji="0" lang="en-US" altLang="zh-CN" b="0" i="0" u="none" strike="noStrike" kern="1200" cap="none" spc="-15"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Targeted Outreach</a:t>
            </a:r>
          </a:p>
          <a:p>
            <a:pPr marL="304800" marR="7620" lvl="0" indent="-285750" algn="ctr" defTabSz="914400" rtl="0" eaLnBrk="1" fontAlgn="auto" latinLnBrk="0" hangingPunct="1">
              <a:lnSpc>
                <a:spcPct val="120000"/>
              </a:lnSpc>
              <a:spcBef>
                <a:spcPts val="143"/>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Precision Marketing</a:t>
            </a:r>
          </a:p>
          <a:p>
            <a:pPr marL="304800" marR="7620" lvl="0" indent="-285750" algn="ctr" defTabSz="914400" rtl="0" eaLnBrk="1" fontAlgn="auto" latinLnBrk="0" hangingPunct="1">
              <a:lnSpc>
                <a:spcPct val="120000"/>
              </a:lnSpc>
              <a:spcBef>
                <a:spcPts val="143"/>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宋体" panose="02010600030101010101" pitchFamily="2" charset="-122"/>
                <a:cs typeface="Poppins" panose="00000500000000000000" pitchFamily="2" charset="0"/>
              </a:rPr>
              <a:t>Network Resource Optimization</a:t>
            </a:r>
            <a:endParaRPr kumimoji="0" lang="zh-CN" altLang="en-US" sz="2000" b="0" i="0" u="none" strike="noStrike" kern="1200" cap="none" spc="0" normalizeH="0" baseline="0" noProof="0">
              <a:ln>
                <a:noFill/>
              </a:ln>
              <a:solidFill>
                <a:schemeClr val="tx1">
                  <a:lumMod val="85000"/>
                  <a:lumOff val="15000"/>
                </a:schemeClr>
              </a:solidFill>
              <a:effectLst/>
              <a:uLnTx/>
              <a:uFillTx/>
              <a:latin typeface="Calibri"/>
              <a:ea typeface="宋体" panose="02010600030101010101" pitchFamily="2" charset="-122"/>
              <a:cs typeface="+mn-cs"/>
            </a:endParaRPr>
          </a:p>
        </p:txBody>
      </p:sp>
      <p:sp>
        <p:nvSpPr>
          <p:cNvPr id="5" name="object 31">
            <a:extLst>
              <a:ext uri="{FF2B5EF4-FFF2-40B4-BE49-F238E27FC236}">
                <a16:creationId xmlns:a16="http://schemas.microsoft.com/office/drawing/2014/main" id="{4C71A435-E3C1-2BD6-2519-D845A4C3DD0D}"/>
              </a:ext>
            </a:extLst>
          </p:cNvPr>
          <p:cNvSpPr txBox="1"/>
          <p:nvPr/>
        </p:nvSpPr>
        <p:spPr>
          <a:xfrm>
            <a:off x="468630" y="9705922"/>
            <a:ext cx="17381219" cy="265457"/>
          </a:xfrm>
          <a:prstGeom prst="rect">
            <a:avLst/>
          </a:prstGeom>
        </p:spPr>
        <p:txBody>
          <a:bodyPr vert="horz" wrap="square" lIns="0" tIns="19050" rIns="0" bIns="0" rtlCol="0">
            <a:spAutoFit/>
          </a:bodyPr>
          <a:lstStyle/>
          <a:p>
            <a:pPr marL="19050">
              <a:spcBef>
                <a:spcPts val="150"/>
              </a:spcBef>
              <a:tabLst>
                <a:tab pos="3170873" algn="l"/>
              </a:tabLst>
            </a:pPr>
            <a:r>
              <a:rPr lang="en-US" sz="1600" spc="-60">
                <a:latin typeface="Poppins" panose="00000500000000000000" pitchFamily="2" charset="0"/>
                <a:cs typeface="Poppins" panose="00000500000000000000" pitchFamily="2" charset="0"/>
              </a:rPr>
              <a:t>Cao </a:t>
            </a:r>
            <a:r>
              <a:rPr lang="en-US" sz="1600" spc="-60" err="1">
                <a:latin typeface="Poppins" panose="00000500000000000000" pitchFamily="2" charset="0"/>
                <a:cs typeface="Poppins" panose="00000500000000000000" pitchFamily="2" charset="0"/>
              </a:rPr>
              <a:t>Yawei</a:t>
            </a:r>
            <a:endParaRPr sz="1600">
              <a:latin typeface="Poppins" panose="00000500000000000000" pitchFamily="2" charset="0"/>
              <a:cs typeface="Poppins"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1006658" y="4634081"/>
            <a:ext cx="10946941" cy="8896877"/>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 name="Freeform 3"/>
          <p:cNvSpPr/>
          <p:nvPr/>
        </p:nvSpPr>
        <p:spPr>
          <a:xfrm>
            <a:off x="-3243554" y="-1718684"/>
            <a:ext cx="5643741" cy="4114800"/>
          </a:xfrm>
          <a:custGeom>
            <a:avLst/>
            <a:gdLst/>
            <a:ahLst/>
            <a:cxnLst/>
            <a:rect l="l" t="t" r="r" b="b"/>
            <a:pathLst>
              <a:path w="5643741" h="4114800">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4" name="TextBox 4"/>
          <p:cNvSpPr txBox="1"/>
          <p:nvPr/>
        </p:nvSpPr>
        <p:spPr>
          <a:xfrm>
            <a:off x="2178304" y="5376689"/>
            <a:ext cx="16835409" cy="1231106"/>
          </a:xfrm>
          <a:prstGeom prst="rect">
            <a:avLst/>
          </a:prstGeom>
        </p:spPr>
        <p:txBody>
          <a:bodyPr wrap="square" lIns="0" tIns="0" rIns="0" bIns="0" rtlCol="0" anchor="t">
            <a:spAutoFit/>
          </a:bodyPr>
          <a:lstStyle/>
          <a:p>
            <a:pPr algn="l"/>
            <a:r>
              <a:rPr lang="en-US" sz="4000" b="1" spc="-149">
                <a:solidFill>
                  <a:srgbClr val="FFFFFF"/>
                </a:solidFill>
                <a:latin typeface="Poppins Bold"/>
                <a:ea typeface="Poppins Bold"/>
                <a:cs typeface="Poppins Bold"/>
                <a:sym typeface="Poppins Bold"/>
              </a:rPr>
              <a:t>Leveraging Statistics &amp; </a:t>
            </a:r>
            <a:r>
              <a:rPr lang="en-US" altLang="zh-CN" sz="4000" b="1" spc="-149">
                <a:solidFill>
                  <a:srgbClr val="FFFFFF"/>
                </a:solidFill>
                <a:latin typeface="Poppins Bold"/>
                <a:ea typeface="Poppins Bold"/>
                <a:cs typeface="Poppins Bold"/>
                <a:sym typeface="Poppins Bold"/>
              </a:rPr>
              <a:t>Machine Learning</a:t>
            </a:r>
            <a:endParaRPr lang="en-US" sz="4000" b="1" spc="-149">
              <a:solidFill>
                <a:srgbClr val="FFFFFF"/>
              </a:solidFill>
              <a:latin typeface="Poppins Bold"/>
              <a:ea typeface="Poppins Bold"/>
              <a:cs typeface="Poppins Bold"/>
              <a:sym typeface="Poppins Bold"/>
            </a:endParaRPr>
          </a:p>
          <a:p>
            <a:pPr algn="l"/>
            <a:r>
              <a:rPr lang="en-US" sz="4000" b="1" spc="-149">
                <a:solidFill>
                  <a:srgbClr val="FFFFFF"/>
                </a:solidFill>
                <a:latin typeface="Poppins Bold"/>
                <a:ea typeface="Poppins Bold"/>
                <a:cs typeface="Poppins Bold"/>
                <a:sym typeface="Poppins Bold"/>
              </a:rPr>
              <a:t>to Accelerate 5G Adoption</a:t>
            </a:r>
          </a:p>
        </p:txBody>
      </p:sp>
      <p:sp>
        <p:nvSpPr>
          <p:cNvPr id="5" name="TextBox 5"/>
          <p:cNvSpPr txBox="1"/>
          <p:nvPr/>
        </p:nvSpPr>
        <p:spPr>
          <a:xfrm>
            <a:off x="2178305" y="8030583"/>
            <a:ext cx="6915784" cy="386644"/>
          </a:xfrm>
          <a:prstGeom prst="rect">
            <a:avLst/>
          </a:prstGeom>
        </p:spPr>
        <p:txBody>
          <a:bodyPr lIns="0" tIns="0" rIns="0" bIns="0" rtlCol="0" anchor="t">
            <a:spAutoFit/>
          </a:bodyPr>
          <a:lstStyle/>
          <a:p>
            <a:pPr algn="l">
              <a:lnSpc>
                <a:spcPts val="2880"/>
              </a:lnSpc>
            </a:pPr>
            <a:r>
              <a:rPr lang="en-US" sz="2800">
                <a:solidFill>
                  <a:schemeClr val="bg1">
                    <a:lumMod val="75000"/>
                  </a:schemeClr>
                </a:solidFill>
                <a:latin typeface="Poppins"/>
                <a:ea typeface="Poppins"/>
                <a:cs typeface="Poppins"/>
                <a:sym typeface="Poppins"/>
              </a:rPr>
              <a:t>AN6003 Group A – Team 9</a:t>
            </a: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3DCAB1"/>
            </a:solidFill>
          </p:spPr>
          <p:txBody>
            <a:bodyPr/>
            <a:lstStyle/>
            <a:p>
              <a:endParaRPr lang="zh-CN" altLang="en-US"/>
            </a:p>
          </p:txBody>
        </p:sp>
        <p:sp>
          <p:nvSpPr>
            <p:cNvPr id="8" name="TextBox 8"/>
            <p:cNvSpPr txBox="1"/>
            <p:nvPr/>
          </p:nvSpPr>
          <p:spPr>
            <a:xfrm>
              <a:off x="0" y="-38100"/>
              <a:ext cx="2408296"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2" name="图形 11" descr="Wi-Fi 纯色填充">
            <a:extLst>
              <a:ext uri="{FF2B5EF4-FFF2-40B4-BE49-F238E27FC236}">
                <a16:creationId xmlns:a16="http://schemas.microsoft.com/office/drawing/2014/main" id="{4A4E5105-2EDC-D18F-29F2-579F62CBFB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100000" flipH="1" flipV="1">
            <a:off x="903620" y="6524556"/>
            <a:ext cx="1494450" cy="1494450"/>
          </a:xfrm>
          <a:prstGeom prst="rect">
            <a:avLst/>
          </a:prstGeom>
        </p:spPr>
      </p:pic>
      <p:sp>
        <p:nvSpPr>
          <p:cNvPr id="14" name="文本框 13">
            <a:extLst>
              <a:ext uri="{FF2B5EF4-FFF2-40B4-BE49-F238E27FC236}">
                <a16:creationId xmlns:a16="http://schemas.microsoft.com/office/drawing/2014/main" id="{0E1A52F5-0DFC-C4F5-4214-56A3BF5A5CE9}"/>
              </a:ext>
            </a:extLst>
          </p:cNvPr>
          <p:cNvSpPr txBox="1"/>
          <p:nvPr/>
        </p:nvSpPr>
        <p:spPr>
          <a:xfrm>
            <a:off x="2051844" y="6696505"/>
            <a:ext cx="12525374" cy="1077218"/>
          </a:xfrm>
          <a:prstGeom prst="rect">
            <a:avLst/>
          </a:prstGeom>
          <a:noFill/>
        </p:spPr>
        <p:txBody>
          <a:bodyPr wrap="square">
            <a:spAutoFit/>
          </a:bodyPr>
          <a:lstStyle/>
          <a:p>
            <a:r>
              <a:rPr lang="en-US" altLang="zh-CN" sz="3200" spc="-149">
                <a:solidFill>
                  <a:srgbClr val="FFFFFF"/>
                </a:solidFill>
                <a:latin typeface="Poppins" panose="00000500000000000000" pitchFamily="2" charset="0"/>
                <a:ea typeface="Poppins Bold"/>
                <a:cs typeface="Poppins" panose="00000500000000000000" pitchFamily="2" charset="0"/>
                <a:sym typeface="Poppins Bold"/>
              </a:rPr>
              <a:t>A Strategic Approach for </a:t>
            </a:r>
          </a:p>
          <a:p>
            <a:r>
              <a:rPr lang="en-US" altLang="zh-CN" sz="3200" spc="-149">
                <a:solidFill>
                  <a:srgbClr val="FFFFFF"/>
                </a:solidFill>
                <a:latin typeface="Poppins" panose="00000500000000000000" pitchFamily="2" charset="0"/>
                <a:ea typeface="Poppins Bold"/>
                <a:cs typeface="Poppins" panose="00000500000000000000" pitchFamily="2" charset="0"/>
                <a:sym typeface="Poppins Bold"/>
              </a:rPr>
              <a:t>Telecommunications Growth</a:t>
            </a:r>
            <a:endParaRPr lang="zh-CN" altLang="en-US" sz="3200">
              <a:latin typeface="Poppins" panose="00000500000000000000" pitchFamily="2" charset="0"/>
              <a:cs typeface="Poppins" panose="00000500000000000000" pitchFamily="2" charset="0"/>
            </a:endParaRPr>
          </a:p>
        </p:txBody>
      </p:sp>
      <p:sp>
        <p:nvSpPr>
          <p:cNvPr id="9" name="TextBox 4">
            <a:extLst>
              <a:ext uri="{FF2B5EF4-FFF2-40B4-BE49-F238E27FC236}">
                <a16:creationId xmlns:a16="http://schemas.microsoft.com/office/drawing/2014/main" id="{5F370AB6-E463-F639-0D97-4463016AD38F}"/>
              </a:ext>
            </a:extLst>
          </p:cNvPr>
          <p:cNvSpPr txBox="1"/>
          <p:nvPr/>
        </p:nvSpPr>
        <p:spPr>
          <a:xfrm>
            <a:off x="2113988" y="3556094"/>
            <a:ext cx="16835409" cy="1354217"/>
          </a:xfrm>
          <a:prstGeom prst="rect">
            <a:avLst/>
          </a:prstGeom>
        </p:spPr>
        <p:txBody>
          <a:bodyPr wrap="square" lIns="0" tIns="0" rIns="0" bIns="0" rtlCol="0" anchor="t">
            <a:spAutoFit/>
          </a:bodyPr>
          <a:lstStyle/>
          <a:p>
            <a:pPr algn="l"/>
            <a:r>
              <a:rPr lang="en-US" altLang="zh-CN" sz="8800" spc="-149">
                <a:solidFill>
                  <a:srgbClr val="3DCAB1"/>
                </a:solidFill>
                <a:latin typeface="Poppins" panose="00000500000000000000" pitchFamily="2" charset="0"/>
                <a:ea typeface="Poppins Bold"/>
                <a:cs typeface="Poppins" panose="00000500000000000000" pitchFamily="2" charset="0"/>
                <a:sym typeface="Poppins Bold"/>
              </a:rPr>
              <a:t>Thank you for listening!</a:t>
            </a:r>
            <a:endParaRPr lang="en-US" sz="8800" spc="-149">
              <a:solidFill>
                <a:srgbClr val="3DCAB1"/>
              </a:solidFill>
              <a:latin typeface="Poppins" panose="00000500000000000000" pitchFamily="2" charset="0"/>
              <a:ea typeface="Poppins Bold"/>
              <a:cs typeface="Poppins" panose="00000500000000000000" pitchFamily="2" charset="0"/>
              <a:sym typeface="Poppins Bold"/>
            </a:endParaRPr>
          </a:p>
        </p:txBody>
      </p:sp>
    </p:spTree>
    <p:extLst>
      <p:ext uri="{BB962C8B-B14F-4D97-AF65-F5344CB8AC3E}">
        <p14:creationId xmlns:p14="http://schemas.microsoft.com/office/powerpoint/2010/main" val="1400512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 y="-53331"/>
            <a:ext cx="18288004" cy="2670350"/>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p>
        </p:txBody>
      </p:sp>
      <p:sp>
        <p:nvSpPr>
          <p:cNvPr id="5" name="TextBox 5"/>
          <p:cNvSpPr txBox="1"/>
          <p:nvPr/>
        </p:nvSpPr>
        <p:spPr>
          <a:xfrm>
            <a:off x="1094783" y="725348"/>
            <a:ext cx="10765398" cy="859210"/>
          </a:xfrm>
          <a:prstGeom prst="rect">
            <a:avLst/>
          </a:prstGeom>
        </p:spPr>
        <p:txBody>
          <a:bodyPr wrap="square" lIns="0" tIns="0" rIns="0" bIns="0" rtlCol="0" anchor="t">
            <a:spAutoFit/>
          </a:bodyPr>
          <a:lstStyle/>
          <a:p>
            <a:pPr>
              <a:lnSpc>
                <a:spcPts val="6719"/>
              </a:lnSpc>
            </a:pPr>
            <a:r>
              <a:rPr lang="en-US" sz="5400" b="1">
                <a:solidFill>
                  <a:srgbClr val="FFFFFF"/>
                </a:solidFill>
                <a:latin typeface="Poppins Bold"/>
                <a:cs typeface="Poppins Bold"/>
                <a:sym typeface="Poppins Bold"/>
              </a:rPr>
              <a:t>Dataset Introduction</a:t>
            </a:r>
            <a:endParaRPr lang="zh-CN" altLang="en-US" sz="5400">
              <a:ea typeface="宋体"/>
              <a:cs typeface="Calibri"/>
            </a:endParaRPr>
          </a:p>
        </p:txBody>
      </p:sp>
      <p:grpSp>
        <p:nvGrpSpPr>
          <p:cNvPr id="6" name="Group 6"/>
          <p:cNvGrpSpPr/>
          <p:nvPr/>
        </p:nvGrpSpPr>
        <p:grpSpPr>
          <a:xfrm>
            <a:off x="0" y="-144661"/>
            <a:ext cx="6212838" cy="433394"/>
            <a:chOff x="0" y="-38100"/>
            <a:chExt cx="1636303" cy="1141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p>
          </p:txBody>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5320273" y="-2277486"/>
            <a:ext cx="6056699" cy="5141080"/>
          </a:xfrm>
          <a:custGeom>
            <a:avLst/>
            <a:gdLst/>
            <a:ahLst/>
            <a:cxnLst/>
            <a:rect l="l" t="t" r="r" b="b"/>
            <a:pathLst>
              <a:path w="9005307" h="6565688">
                <a:moveTo>
                  <a:pt x="0" y="0"/>
                </a:moveTo>
                <a:lnTo>
                  <a:pt x="9005307" y="0"/>
                </a:lnTo>
                <a:lnTo>
                  <a:pt x="9005307"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5" name="TextBox 22">
            <a:extLst>
              <a:ext uri="{FF2B5EF4-FFF2-40B4-BE49-F238E27FC236}">
                <a16:creationId xmlns:a16="http://schemas.microsoft.com/office/drawing/2014/main" id="{11D2EAC8-D232-0F63-DE78-7526235B05EF}"/>
              </a:ext>
            </a:extLst>
          </p:cNvPr>
          <p:cNvSpPr txBox="1"/>
          <p:nvPr/>
        </p:nvSpPr>
        <p:spPr>
          <a:xfrm>
            <a:off x="1094782" y="1711488"/>
            <a:ext cx="10563818" cy="371255"/>
          </a:xfrm>
          <a:prstGeom prst="rect">
            <a:avLst/>
          </a:prstGeom>
        </p:spPr>
        <p:txBody>
          <a:bodyPr wrap="square" lIns="0" tIns="0" rIns="0" bIns="0" rtlCol="0" anchor="t">
            <a:spAutoFit/>
          </a:bodyPr>
          <a:lstStyle/>
          <a:p>
            <a:pPr>
              <a:lnSpc>
                <a:spcPts val="2880"/>
              </a:lnSpc>
            </a:pPr>
            <a:r>
              <a:rPr lang="en-US" sz="2400">
                <a:solidFill>
                  <a:srgbClr val="D9D9D9"/>
                </a:solidFill>
                <a:latin typeface="Poppins" panose="00000500000000000000" pitchFamily="2" charset="0"/>
                <a:ea typeface="+mn-lt"/>
                <a:cs typeface="Poppins" panose="00000500000000000000" pitchFamily="2" charset="0"/>
                <a:sym typeface="Poppins"/>
              </a:rPr>
              <a:t>A real dataset from a telecommunications company</a:t>
            </a:r>
            <a:endParaRPr lang="zh-CN" sz="2400">
              <a:latin typeface="Poppins" panose="00000500000000000000" pitchFamily="2" charset="0"/>
              <a:ea typeface="宋体"/>
              <a:cs typeface="Poppins" panose="00000500000000000000" pitchFamily="2" charset="0"/>
            </a:endParaRPr>
          </a:p>
        </p:txBody>
      </p:sp>
      <p:sp>
        <p:nvSpPr>
          <p:cNvPr id="18" name="TextBox 5">
            <a:extLst>
              <a:ext uri="{FF2B5EF4-FFF2-40B4-BE49-F238E27FC236}">
                <a16:creationId xmlns:a16="http://schemas.microsoft.com/office/drawing/2014/main" id="{744FB3C0-ACBC-EB87-6809-E66F69E37335}"/>
              </a:ext>
            </a:extLst>
          </p:cNvPr>
          <p:cNvSpPr txBox="1"/>
          <p:nvPr/>
        </p:nvSpPr>
        <p:spPr>
          <a:xfrm>
            <a:off x="1088860" y="3780917"/>
            <a:ext cx="2252583" cy="424057"/>
          </a:xfrm>
          <a:prstGeom prst="rect">
            <a:avLst/>
          </a:prstGeom>
        </p:spPr>
        <p:txBody>
          <a:bodyPr wrap="square" lIns="0" tIns="0" rIns="0" bIns="0" rtlCol="0" anchor="t">
            <a:spAutoFit/>
          </a:bodyPr>
          <a:lstStyle/>
          <a:p>
            <a:pPr algn="just">
              <a:lnSpc>
                <a:spcPts val="3360"/>
              </a:lnSpc>
            </a:pPr>
            <a:r>
              <a:rPr lang="en-US" sz="2800" b="1">
                <a:solidFill>
                  <a:srgbClr val="3DCAB1"/>
                </a:solidFill>
                <a:latin typeface="Poppins"/>
                <a:ea typeface="Poppins"/>
                <a:cs typeface="Poppins"/>
              </a:rPr>
              <a:t>140K</a:t>
            </a:r>
            <a:r>
              <a:rPr lang="en-US" sz="2400" b="1">
                <a:solidFill>
                  <a:srgbClr val="101010"/>
                </a:solidFill>
                <a:latin typeface="Poppins"/>
                <a:ea typeface="Poppins"/>
                <a:cs typeface="Poppins"/>
              </a:rPr>
              <a:t> records</a:t>
            </a:r>
          </a:p>
        </p:txBody>
      </p:sp>
      <p:sp>
        <p:nvSpPr>
          <p:cNvPr id="19" name="TextBox 5">
            <a:extLst>
              <a:ext uri="{FF2B5EF4-FFF2-40B4-BE49-F238E27FC236}">
                <a16:creationId xmlns:a16="http://schemas.microsoft.com/office/drawing/2014/main" id="{4E763438-A3CC-A6F2-D3B5-91E80FDEF3F2}"/>
              </a:ext>
            </a:extLst>
          </p:cNvPr>
          <p:cNvSpPr txBox="1"/>
          <p:nvPr/>
        </p:nvSpPr>
        <p:spPr>
          <a:xfrm>
            <a:off x="1088860" y="5117750"/>
            <a:ext cx="3484879" cy="427553"/>
          </a:xfrm>
          <a:prstGeom prst="rect">
            <a:avLst/>
          </a:prstGeom>
        </p:spPr>
        <p:txBody>
          <a:bodyPr wrap="square" lIns="0" tIns="0" rIns="0" bIns="0" rtlCol="0" anchor="t">
            <a:spAutoFit/>
          </a:bodyPr>
          <a:lstStyle/>
          <a:p>
            <a:pPr algn="just">
              <a:lnSpc>
                <a:spcPts val="3360"/>
              </a:lnSpc>
            </a:pPr>
            <a:r>
              <a:rPr lang="en-US" sz="2800" b="1">
                <a:solidFill>
                  <a:srgbClr val="3DCAB1"/>
                </a:solidFill>
                <a:latin typeface="Poppins"/>
                <a:ea typeface="Poppins"/>
                <a:cs typeface="Poppins"/>
              </a:rPr>
              <a:t>10</a:t>
            </a:r>
            <a:r>
              <a:rPr lang="en-US" sz="2800" b="1">
                <a:solidFill>
                  <a:srgbClr val="101010"/>
                </a:solidFill>
                <a:latin typeface="Poppins"/>
                <a:ea typeface="Poppins"/>
                <a:cs typeface="Poppins"/>
              </a:rPr>
              <a:t> </a:t>
            </a:r>
            <a:r>
              <a:rPr lang="en-US" sz="2400" b="1">
                <a:solidFill>
                  <a:srgbClr val="101010"/>
                </a:solidFill>
                <a:latin typeface="Poppins"/>
                <a:ea typeface="Poppins"/>
                <a:cs typeface="Poppins"/>
              </a:rPr>
              <a:t>variable groups</a:t>
            </a:r>
          </a:p>
        </p:txBody>
      </p:sp>
      <p:sp>
        <p:nvSpPr>
          <p:cNvPr id="20" name="TextBox 5">
            <a:extLst>
              <a:ext uri="{FF2B5EF4-FFF2-40B4-BE49-F238E27FC236}">
                <a16:creationId xmlns:a16="http://schemas.microsoft.com/office/drawing/2014/main" id="{8B8AB8DC-9C80-67C6-E5DB-62741EF24920}"/>
              </a:ext>
            </a:extLst>
          </p:cNvPr>
          <p:cNvSpPr txBox="1"/>
          <p:nvPr/>
        </p:nvSpPr>
        <p:spPr>
          <a:xfrm>
            <a:off x="1088860" y="6454582"/>
            <a:ext cx="3298904" cy="427553"/>
          </a:xfrm>
          <a:prstGeom prst="rect">
            <a:avLst/>
          </a:prstGeom>
        </p:spPr>
        <p:txBody>
          <a:bodyPr wrap="square" lIns="0" tIns="0" rIns="0" bIns="0" rtlCol="0" anchor="t">
            <a:spAutoFit/>
          </a:bodyPr>
          <a:lstStyle/>
          <a:p>
            <a:pPr algn="just">
              <a:lnSpc>
                <a:spcPts val="3360"/>
              </a:lnSpc>
            </a:pPr>
            <a:r>
              <a:rPr lang="en-US" sz="2800" b="1">
                <a:solidFill>
                  <a:srgbClr val="3DCAB1"/>
                </a:solidFill>
                <a:latin typeface="Poppins"/>
                <a:cs typeface="Poppins"/>
              </a:rPr>
              <a:t>43</a:t>
            </a:r>
            <a:r>
              <a:rPr lang="en-US" sz="2800" b="1">
                <a:solidFill>
                  <a:srgbClr val="101010"/>
                </a:solidFill>
                <a:latin typeface="Poppins"/>
                <a:cs typeface="Poppins"/>
              </a:rPr>
              <a:t> </a:t>
            </a:r>
            <a:r>
              <a:rPr lang="en-US" sz="2400" b="1">
                <a:solidFill>
                  <a:srgbClr val="101010"/>
                </a:solidFill>
                <a:latin typeface="Poppins"/>
                <a:cs typeface="Poppins"/>
              </a:rPr>
              <a:t>feature variables</a:t>
            </a:r>
            <a:endParaRPr lang="en-US" altLang="zh-CN" sz="2400">
              <a:solidFill>
                <a:srgbClr val="000000"/>
              </a:solidFill>
              <a:latin typeface="Times New Roman"/>
              <a:ea typeface="宋体"/>
              <a:cs typeface="Times New Roman"/>
            </a:endParaRPr>
          </a:p>
        </p:txBody>
      </p:sp>
      <p:sp>
        <p:nvSpPr>
          <p:cNvPr id="21" name="TextBox 5">
            <a:extLst>
              <a:ext uri="{FF2B5EF4-FFF2-40B4-BE49-F238E27FC236}">
                <a16:creationId xmlns:a16="http://schemas.microsoft.com/office/drawing/2014/main" id="{84E0F8AB-E282-579E-94B4-F6C80E82D184}"/>
              </a:ext>
            </a:extLst>
          </p:cNvPr>
          <p:cNvSpPr txBox="1"/>
          <p:nvPr/>
        </p:nvSpPr>
        <p:spPr>
          <a:xfrm>
            <a:off x="1088860" y="7687354"/>
            <a:ext cx="2824083" cy="424057"/>
          </a:xfrm>
          <a:prstGeom prst="rect">
            <a:avLst/>
          </a:prstGeom>
        </p:spPr>
        <p:txBody>
          <a:bodyPr wrap="square" lIns="0" tIns="0" rIns="0" bIns="0" rtlCol="0" anchor="t">
            <a:spAutoFit/>
          </a:bodyPr>
          <a:lstStyle/>
          <a:p>
            <a:pPr algn="just">
              <a:lnSpc>
                <a:spcPts val="3360"/>
              </a:lnSpc>
            </a:pPr>
            <a:r>
              <a:rPr lang="en-US" sz="2800" b="1">
                <a:solidFill>
                  <a:srgbClr val="3DCAB1"/>
                </a:solidFill>
                <a:latin typeface="Poppins"/>
                <a:cs typeface="Poppins"/>
              </a:rPr>
              <a:t>1</a:t>
            </a:r>
            <a:r>
              <a:rPr lang="en-US" sz="2800" b="1">
                <a:solidFill>
                  <a:srgbClr val="101010"/>
                </a:solidFill>
                <a:latin typeface="Poppins"/>
                <a:cs typeface="Poppins"/>
              </a:rPr>
              <a:t> </a:t>
            </a:r>
            <a:r>
              <a:rPr lang="en-US" sz="2400" b="1">
                <a:solidFill>
                  <a:srgbClr val="101010"/>
                </a:solidFill>
                <a:latin typeface="Poppins"/>
                <a:cs typeface="Poppins"/>
              </a:rPr>
              <a:t>target variable</a:t>
            </a:r>
            <a:endParaRPr lang="zh-CN" altLang="en-US" sz="2400" b="1">
              <a:solidFill>
                <a:srgbClr val="101010"/>
              </a:solidFill>
              <a:latin typeface="Poppins"/>
              <a:ea typeface="宋体"/>
              <a:cs typeface="Poppins"/>
            </a:endParaRPr>
          </a:p>
        </p:txBody>
      </p:sp>
      <p:cxnSp>
        <p:nvCxnSpPr>
          <p:cNvPr id="31" name="直接连接符 30">
            <a:extLst>
              <a:ext uri="{FF2B5EF4-FFF2-40B4-BE49-F238E27FC236}">
                <a16:creationId xmlns:a16="http://schemas.microsoft.com/office/drawing/2014/main" id="{491EF3AA-D60B-14FC-18D6-DFAA85DB34EF}"/>
              </a:ext>
            </a:extLst>
          </p:cNvPr>
          <p:cNvCxnSpPr>
            <a:cxnSpLocks/>
          </p:cNvCxnSpPr>
          <p:nvPr/>
        </p:nvCxnSpPr>
        <p:spPr>
          <a:xfrm flipH="1" flipV="1">
            <a:off x="4940875" y="3780917"/>
            <a:ext cx="19629" cy="4617094"/>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7A6D5CB1-C05D-4368-FC13-E3E91042A1F5}"/>
              </a:ext>
            </a:extLst>
          </p:cNvPr>
          <p:cNvGrpSpPr/>
          <p:nvPr/>
        </p:nvGrpSpPr>
        <p:grpSpPr>
          <a:xfrm>
            <a:off x="6148522" y="3700440"/>
            <a:ext cx="4363588" cy="4421686"/>
            <a:chOff x="5996122" y="3518223"/>
            <a:chExt cx="4363588" cy="4421686"/>
          </a:xfrm>
        </p:grpSpPr>
        <p:sp>
          <p:nvSpPr>
            <p:cNvPr id="36" name="object 2">
              <a:extLst>
                <a:ext uri="{FF2B5EF4-FFF2-40B4-BE49-F238E27FC236}">
                  <a16:creationId xmlns:a16="http://schemas.microsoft.com/office/drawing/2014/main" id="{7EBFD05F-6BF8-9909-B6C2-383B3F073E9F}"/>
                </a:ext>
              </a:extLst>
            </p:cNvPr>
            <p:cNvSpPr/>
            <p:nvPr/>
          </p:nvSpPr>
          <p:spPr>
            <a:xfrm>
              <a:off x="5996122" y="3685343"/>
              <a:ext cx="4363588" cy="4254566"/>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37" name="object 14">
              <a:extLst>
                <a:ext uri="{FF2B5EF4-FFF2-40B4-BE49-F238E27FC236}">
                  <a16:creationId xmlns:a16="http://schemas.microsoft.com/office/drawing/2014/main" id="{4D185517-3C0E-C202-80E0-CBEAB1012573}"/>
                </a:ext>
              </a:extLst>
            </p:cNvPr>
            <p:cNvSpPr txBox="1"/>
            <p:nvPr/>
          </p:nvSpPr>
          <p:spPr>
            <a:xfrm>
              <a:off x="7084881" y="3518223"/>
              <a:ext cx="2347760" cy="320601"/>
            </a:xfrm>
            <a:prstGeom prst="rect">
              <a:avLst/>
            </a:prstGeom>
            <a:solidFill>
              <a:schemeClr val="bg1"/>
            </a:solidFill>
          </p:spPr>
          <p:txBody>
            <a:bodyPr vert="horz" wrap="square" lIns="0" tIns="12700" rIns="0" bIns="0" rtlCol="0" anchor="t">
              <a:spAutoFit/>
            </a:bodyPr>
            <a:lstStyle/>
            <a:p>
              <a:pPr algn="ctr">
                <a:defRPr/>
              </a:pPr>
              <a:r>
                <a:rPr lang="en-US" sz="2000" b="1" spc="-100">
                  <a:solidFill>
                    <a:srgbClr val="101010"/>
                  </a:solidFill>
                  <a:latin typeface="Poppins"/>
                  <a:cs typeface="Poppins"/>
                </a:rPr>
                <a:t>feature variables</a:t>
              </a:r>
              <a:endParaRPr lang="en-US" sz="2000" spc="-100">
                <a:solidFill>
                  <a:srgbClr val="000000"/>
                </a:solidFill>
                <a:latin typeface="Poppins"/>
                <a:cs typeface="Poppins"/>
              </a:endParaRPr>
            </a:p>
          </p:txBody>
        </p:sp>
        <p:sp>
          <p:nvSpPr>
            <p:cNvPr id="38" name="矩形 37">
              <a:extLst>
                <a:ext uri="{FF2B5EF4-FFF2-40B4-BE49-F238E27FC236}">
                  <a16:creationId xmlns:a16="http://schemas.microsoft.com/office/drawing/2014/main" id="{A5A29B13-8809-12B5-AD40-EB9D8E113A4F}"/>
                </a:ext>
              </a:extLst>
            </p:cNvPr>
            <p:cNvSpPr/>
            <p:nvPr/>
          </p:nvSpPr>
          <p:spPr>
            <a:xfrm>
              <a:off x="6373336" y="4021437"/>
              <a:ext cx="3758670" cy="3380669"/>
            </a:xfrm>
            <a:prstGeom prst="rect">
              <a:avLst/>
            </a:prstGeom>
          </p:spPr>
          <p:txBody>
            <a:bodyPr wrap="square" lIns="91440" tIns="45720" rIns="91440" bIns="45720" anchor="t">
              <a:spAutoFit/>
            </a:bodyPr>
            <a:lstStyle/>
            <a:p>
              <a:pPr marL="285750" indent="-179705">
                <a:lnSpc>
                  <a:spcPct val="150000"/>
                </a:lnSpc>
                <a:buFont typeface="Arial" panose="020B0604020202020204" pitchFamily="34" charset="0"/>
                <a:buChar char="•"/>
                <a:defRPr/>
              </a:pPr>
              <a:r>
                <a:rPr lang="en-US" sz="1600">
                  <a:solidFill>
                    <a:schemeClr val="tx1">
                      <a:lumMod val="85000"/>
                      <a:lumOff val="15000"/>
                    </a:schemeClr>
                  </a:solidFill>
                  <a:latin typeface="Poppins"/>
                  <a:ea typeface="等线"/>
                  <a:cs typeface="Poppins"/>
                </a:rPr>
                <a:t>User Identification</a:t>
              </a:r>
              <a:endParaRPr lang="zh-CN" altLang="en-US" sz="1600">
                <a:solidFill>
                  <a:schemeClr val="tx1">
                    <a:lumMod val="85000"/>
                    <a:lumOff val="15000"/>
                  </a:schemeClr>
                </a:solidFill>
                <a:cs typeface="Calibri"/>
              </a:endParaRPr>
            </a:p>
            <a:p>
              <a:pPr marL="285750" indent="-179705">
                <a:lnSpc>
                  <a:spcPct val="150000"/>
                </a:lnSpc>
                <a:buFont typeface="Arial" panose="020B0604020202020204" pitchFamily="34" charset="0"/>
                <a:buChar char="•"/>
                <a:defRPr/>
              </a:pPr>
              <a:r>
                <a:rPr lang="en-US" sz="1600">
                  <a:solidFill>
                    <a:schemeClr val="tx1">
                      <a:lumMod val="85000"/>
                      <a:lumOff val="15000"/>
                    </a:schemeClr>
                  </a:solidFill>
                  <a:latin typeface="Poppins"/>
                  <a:ea typeface="等线"/>
                  <a:cs typeface="Poppins"/>
                </a:rPr>
                <a:t>User Information</a:t>
              </a:r>
              <a:endParaRPr lang="en-US" sz="1600" b="0" i="0" u="none" strike="noStrike" kern="1200" cap="none" spc="0" normalizeH="0" baseline="0" noProof="0">
                <a:ln>
                  <a:noFill/>
                </a:ln>
                <a:solidFill>
                  <a:schemeClr val="tx1">
                    <a:lumMod val="85000"/>
                    <a:lumOff val="15000"/>
                  </a:schemeClr>
                </a:solidFill>
                <a:effectLst/>
                <a:uLnTx/>
                <a:uFillTx/>
                <a:latin typeface="Poppins"/>
                <a:ea typeface="等线"/>
                <a:cs typeface="Poppins"/>
              </a:endParaRPr>
            </a:p>
            <a:p>
              <a:pPr marL="285750" indent="-179705">
                <a:lnSpc>
                  <a:spcPct val="150000"/>
                </a:lnSpc>
                <a:buFont typeface="Arial" panose="020B0604020202020204" pitchFamily="34" charset="0"/>
                <a:buChar char="•"/>
                <a:defRPr/>
              </a:pPr>
              <a:r>
                <a:rPr lang="en-US" sz="1600">
                  <a:solidFill>
                    <a:schemeClr val="tx1">
                      <a:lumMod val="85000"/>
                      <a:lumOff val="15000"/>
                    </a:schemeClr>
                  </a:solidFill>
                  <a:latin typeface="Poppins"/>
                  <a:ea typeface="等线"/>
                  <a:cs typeface="Poppins"/>
                </a:rPr>
                <a:t>Consumer Behavior Information</a:t>
              </a:r>
              <a:endParaRPr lang="en-US" sz="1600" b="0" i="0" u="none" strike="noStrike" kern="1200" cap="none" spc="0" normalizeH="0" baseline="0" noProof="0">
                <a:ln>
                  <a:noFill/>
                </a:ln>
                <a:solidFill>
                  <a:schemeClr val="tx1">
                    <a:lumMod val="85000"/>
                    <a:lumOff val="15000"/>
                  </a:schemeClr>
                </a:solidFill>
                <a:effectLst/>
                <a:uLnTx/>
                <a:uFillTx/>
                <a:latin typeface="Poppins"/>
                <a:ea typeface="等线"/>
                <a:cs typeface="Poppins"/>
              </a:endParaRPr>
            </a:p>
            <a:p>
              <a:pPr marL="285750" indent="-179705">
                <a:lnSpc>
                  <a:spcPct val="150000"/>
                </a:lnSpc>
                <a:buFont typeface="Arial" panose="020B0604020202020204" pitchFamily="34" charset="0"/>
                <a:buChar char="•"/>
                <a:defRPr/>
              </a:pPr>
              <a:r>
                <a:rPr lang="en-US" sz="1600">
                  <a:solidFill>
                    <a:schemeClr val="tx1">
                      <a:lumMod val="85000"/>
                      <a:lumOff val="15000"/>
                    </a:schemeClr>
                  </a:solidFill>
                  <a:latin typeface="Poppins"/>
                  <a:ea typeface="等线"/>
                  <a:cs typeface="Poppins"/>
                </a:rPr>
                <a:t>Excess Information</a:t>
              </a:r>
              <a:endParaRPr lang="en-US" sz="1600" b="0" i="0" u="none" strike="noStrike" kern="1200" cap="none" spc="0" normalizeH="0" baseline="0" noProof="0">
                <a:ln>
                  <a:noFill/>
                </a:ln>
                <a:solidFill>
                  <a:schemeClr val="tx1">
                    <a:lumMod val="85000"/>
                    <a:lumOff val="15000"/>
                  </a:schemeClr>
                </a:solidFill>
                <a:effectLst/>
                <a:uLnTx/>
                <a:uFillTx/>
                <a:latin typeface="Poppins"/>
                <a:ea typeface="等线"/>
                <a:cs typeface="Poppins"/>
              </a:endParaRPr>
            </a:p>
            <a:p>
              <a:pPr marL="285750" indent="-179705">
                <a:lnSpc>
                  <a:spcPct val="150000"/>
                </a:lnSpc>
                <a:buFont typeface="Arial" panose="020B0604020202020204" pitchFamily="34" charset="0"/>
                <a:buChar char="•"/>
                <a:defRPr/>
              </a:pPr>
              <a:r>
                <a:rPr lang="en-US" sz="1600">
                  <a:solidFill>
                    <a:schemeClr val="tx1">
                      <a:lumMod val="85000"/>
                      <a:lumOff val="15000"/>
                    </a:schemeClr>
                  </a:solidFill>
                  <a:latin typeface="Poppins"/>
                  <a:ea typeface="等线"/>
                  <a:cs typeface="Poppins"/>
                </a:rPr>
                <a:t>Broadband Information</a:t>
              </a:r>
              <a:endParaRPr lang="en-US" sz="1600" b="0" i="0" u="none" strike="noStrike" kern="1200" cap="none" spc="0" normalizeH="0" baseline="0" noProof="0">
                <a:ln>
                  <a:noFill/>
                </a:ln>
                <a:solidFill>
                  <a:schemeClr val="tx1">
                    <a:lumMod val="85000"/>
                    <a:lumOff val="15000"/>
                  </a:schemeClr>
                </a:solidFill>
                <a:effectLst/>
                <a:uLnTx/>
                <a:uFillTx/>
                <a:latin typeface="Poppins"/>
                <a:ea typeface="等线"/>
                <a:cs typeface="Poppins"/>
              </a:endParaRPr>
            </a:p>
            <a:p>
              <a:pPr marL="285750" indent="-179705">
                <a:lnSpc>
                  <a:spcPct val="150000"/>
                </a:lnSpc>
                <a:buFont typeface="Arial" panose="020B0604020202020204" pitchFamily="34" charset="0"/>
                <a:buChar char="•"/>
                <a:defRPr/>
              </a:pPr>
              <a:r>
                <a:rPr lang="en-US" sz="1600">
                  <a:solidFill>
                    <a:schemeClr val="tx1">
                      <a:lumMod val="85000"/>
                      <a:lumOff val="15000"/>
                    </a:schemeClr>
                  </a:solidFill>
                  <a:latin typeface="Poppins"/>
                  <a:ea typeface="等线"/>
                  <a:cs typeface="Poppins"/>
                </a:rPr>
                <a:t>Contract Information</a:t>
              </a:r>
              <a:endParaRPr lang="en-US" sz="1600" b="0" i="0" u="none" strike="noStrike" kern="1200" cap="none" spc="0" normalizeH="0" baseline="0" noProof="0">
                <a:ln>
                  <a:noFill/>
                </a:ln>
                <a:solidFill>
                  <a:schemeClr val="tx1">
                    <a:lumMod val="85000"/>
                    <a:lumOff val="15000"/>
                  </a:schemeClr>
                </a:solidFill>
                <a:effectLst/>
                <a:uLnTx/>
                <a:uFillTx/>
                <a:latin typeface="Poppins"/>
                <a:ea typeface="等线"/>
                <a:cs typeface="Poppins"/>
              </a:endParaRPr>
            </a:p>
            <a:p>
              <a:pPr marL="285750" indent="-179705">
                <a:lnSpc>
                  <a:spcPct val="150000"/>
                </a:lnSpc>
                <a:buFont typeface="Arial" panose="020B0604020202020204" pitchFamily="34" charset="0"/>
                <a:buChar char="•"/>
                <a:defRPr/>
              </a:pPr>
              <a:r>
                <a:rPr lang="en-US" sz="1600">
                  <a:solidFill>
                    <a:schemeClr val="tx1">
                      <a:lumMod val="85000"/>
                      <a:lumOff val="15000"/>
                    </a:schemeClr>
                  </a:solidFill>
                  <a:latin typeface="Poppins"/>
                  <a:ea typeface="等线"/>
                  <a:cs typeface="Poppins"/>
                </a:rPr>
                <a:t>Package Information</a:t>
              </a:r>
              <a:endParaRPr lang="en-US" sz="1600">
                <a:solidFill>
                  <a:schemeClr val="tx1">
                    <a:lumMod val="85000"/>
                    <a:lumOff val="15000"/>
                  </a:schemeClr>
                </a:solidFill>
                <a:ea typeface="Calibri"/>
                <a:cs typeface="Calibri"/>
              </a:endParaRPr>
            </a:p>
            <a:p>
              <a:pPr marL="285750" indent="-179705">
                <a:lnSpc>
                  <a:spcPct val="150000"/>
                </a:lnSpc>
                <a:buFont typeface="Arial" panose="020B0604020202020204" pitchFamily="34" charset="0"/>
                <a:buChar char="•"/>
                <a:defRPr/>
              </a:pPr>
              <a:r>
                <a:rPr lang="en-US" sz="1600">
                  <a:solidFill>
                    <a:schemeClr val="tx1">
                      <a:lumMod val="85000"/>
                      <a:lumOff val="15000"/>
                    </a:schemeClr>
                  </a:solidFill>
                  <a:latin typeface="Poppins"/>
                  <a:ea typeface="等线"/>
                  <a:cs typeface="Poppins"/>
                </a:rPr>
                <a:t>Data Saturation Information</a:t>
              </a:r>
            </a:p>
            <a:p>
              <a:pPr marL="285750" indent="-179705">
                <a:lnSpc>
                  <a:spcPct val="150000"/>
                </a:lnSpc>
                <a:buFont typeface="Arial" panose="020B0604020202020204" pitchFamily="34" charset="0"/>
                <a:buChar char="•"/>
                <a:defRPr/>
              </a:pPr>
              <a:r>
                <a:rPr lang="en-US" sz="1600">
                  <a:solidFill>
                    <a:schemeClr val="tx1">
                      <a:lumMod val="85000"/>
                      <a:lumOff val="15000"/>
                    </a:schemeClr>
                  </a:solidFill>
                  <a:latin typeface="Poppins"/>
                  <a:ea typeface="等线"/>
                  <a:cs typeface="Poppins"/>
                </a:rPr>
                <a:t>Other Information</a:t>
              </a:r>
              <a:endParaRPr lang="en-US" sz="1600">
                <a:solidFill>
                  <a:schemeClr val="tx1">
                    <a:lumMod val="85000"/>
                    <a:lumOff val="15000"/>
                  </a:schemeClr>
                </a:solidFill>
                <a:ea typeface="Calibri"/>
                <a:cs typeface="Calibri"/>
              </a:endParaRPr>
            </a:p>
          </p:txBody>
        </p:sp>
      </p:grpSp>
      <p:sp>
        <p:nvSpPr>
          <p:cNvPr id="42" name="object 2">
            <a:extLst>
              <a:ext uri="{FF2B5EF4-FFF2-40B4-BE49-F238E27FC236}">
                <a16:creationId xmlns:a16="http://schemas.microsoft.com/office/drawing/2014/main" id="{902C2716-51AD-A720-BFE6-074AB0EFCDD6}"/>
              </a:ext>
            </a:extLst>
          </p:cNvPr>
          <p:cNvSpPr/>
          <p:nvPr/>
        </p:nvSpPr>
        <p:spPr>
          <a:xfrm>
            <a:off x="11863522" y="3867560"/>
            <a:ext cx="4439788" cy="1435166"/>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45" name="object 14">
            <a:extLst>
              <a:ext uri="{FF2B5EF4-FFF2-40B4-BE49-F238E27FC236}">
                <a16:creationId xmlns:a16="http://schemas.microsoft.com/office/drawing/2014/main" id="{5CEB4E6D-06BB-FE22-4E08-8FA2BBCACFC7}"/>
              </a:ext>
            </a:extLst>
          </p:cNvPr>
          <p:cNvSpPr txBox="1"/>
          <p:nvPr/>
        </p:nvSpPr>
        <p:spPr>
          <a:xfrm>
            <a:off x="13028480" y="3700440"/>
            <a:ext cx="2347760" cy="320601"/>
          </a:xfrm>
          <a:prstGeom prst="rect">
            <a:avLst/>
          </a:prstGeom>
          <a:solidFill>
            <a:schemeClr val="bg1"/>
          </a:solidFill>
        </p:spPr>
        <p:txBody>
          <a:bodyPr vert="horz" wrap="square" lIns="0" tIns="12700" rIns="0" bIns="0" rtlCol="0" anchor="t">
            <a:spAutoFit/>
          </a:bodyPr>
          <a:lstStyle/>
          <a:p>
            <a:pPr algn="ctr">
              <a:defRPr/>
            </a:pPr>
            <a:r>
              <a:rPr lang="en-US" sz="2000" b="1" spc="-100">
                <a:solidFill>
                  <a:srgbClr val="101010"/>
                </a:solidFill>
                <a:latin typeface="Poppins"/>
                <a:cs typeface="Poppins"/>
              </a:rPr>
              <a:t>target variable</a:t>
            </a:r>
            <a:endParaRPr lang="en-US" sz="2000" spc="-100">
              <a:solidFill>
                <a:srgbClr val="000000"/>
              </a:solidFill>
              <a:latin typeface="Poppins"/>
              <a:cs typeface="Poppins"/>
            </a:endParaRPr>
          </a:p>
        </p:txBody>
      </p:sp>
      <p:sp>
        <p:nvSpPr>
          <p:cNvPr id="46" name="矩形 45">
            <a:extLst>
              <a:ext uri="{FF2B5EF4-FFF2-40B4-BE49-F238E27FC236}">
                <a16:creationId xmlns:a16="http://schemas.microsoft.com/office/drawing/2014/main" id="{60E79B2F-37CD-ACAA-65C2-43628996C0EF}"/>
              </a:ext>
            </a:extLst>
          </p:cNvPr>
          <p:cNvSpPr/>
          <p:nvPr/>
        </p:nvSpPr>
        <p:spPr>
          <a:xfrm>
            <a:off x="13490415" y="4401774"/>
            <a:ext cx="1350750" cy="426014"/>
          </a:xfrm>
          <a:prstGeom prst="rect">
            <a:avLst/>
          </a:prstGeom>
        </p:spPr>
        <p:txBody>
          <a:bodyPr wrap="square" lIns="91440" tIns="45720" rIns="91440" bIns="45720" anchor="t">
            <a:spAutoFit/>
          </a:bodyPr>
          <a:lstStyle/>
          <a:p>
            <a:pPr marL="285750" indent="-179705">
              <a:lnSpc>
                <a:spcPct val="150000"/>
              </a:lnSpc>
              <a:buFont typeface="Arial" panose="020B0604020202020204" pitchFamily="34" charset="0"/>
              <a:buChar char="•"/>
              <a:defRPr/>
            </a:pPr>
            <a:r>
              <a:rPr lang="en-US" sz="1600">
                <a:solidFill>
                  <a:schemeClr val="tx1">
                    <a:lumMod val="85000"/>
                    <a:lumOff val="15000"/>
                  </a:schemeClr>
                </a:solidFill>
                <a:latin typeface="Poppins"/>
                <a:ea typeface="等线"/>
                <a:cs typeface="Poppins"/>
              </a:rPr>
              <a:t>Label</a:t>
            </a:r>
            <a:endParaRPr lang="en-US" sz="1600">
              <a:solidFill>
                <a:schemeClr val="tx1">
                  <a:lumMod val="85000"/>
                  <a:lumOff val="15000"/>
                </a:schemeClr>
              </a:solidFill>
              <a:ea typeface="Calibri"/>
              <a:cs typeface="Calibri"/>
            </a:endParaRPr>
          </a:p>
        </p:txBody>
      </p:sp>
      <p:sp>
        <p:nvSpPr>
          <p:cNvPr id="51" name="箭头: 下 50">
            <a:extLst>
              <a:ext uri="{FF2B5EF4-FFF2-40B4-BE49-F238E27FC236}">
                <a16:creationId xmlns:a16="http://schemas.microsoft.com/office/drawing/2014/main" id="{91F6F55E-96AC-7DF5-912E-A5AACF35AC21}"/>
              </a:ext>
            </a:extLst>
          </p:cNvPr>
          <p:cNvSpPr/>
          <p:nvPr/>
        </p:nvSpPr>
        <p:spPr>
          <a:xfrm rot="16200000">
            <a:off x="10896153" y="4256650"/>
            <a:ext cx="590549" cy="809347"/>
          </a:xfrm>
          <a:prstGeom prst="downArrow">
            <a:avLst>
              <a:gd name="adj1" fmla="val 50000"/>
              <a:gd name="adj2" fmla="val 47346"/>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solidFill>
                <a:srgbClr val="3DCAB1"/>
              </a:solidFill>
              <a:effectLst/>
              <a:uLnTx/>
              <a:uFillTx/>
              <a:latin typeface="Poppins" panose="00000500000000000000" pitchFamily="2" charset="0"/>
              <a:cs typeface="Poppins" panose="00000500000000000000" pitchFamily="2" charset="0"/>
            </a:endParaRPr>
          </a:p>
        </p:txBody>
      </p:sp>
      <p:sp>
        <p:nvSpPr>
          <p:cNvPr id="52" name="箭头: 下 51">
            <a:extLst>
              <a:ext uri="{FF2B5EF4-FFF2-40B4-BE49-F238E27FC236}">
                <a16:creationId xmlns:a16="http://schemas.microsoft.com/office/drawing/2014/main" id="{437937BE-96D7-43C7-5D41-258D7F709BE4}"/>
              </a:ext>
            </a:extLst>
          </p:cNvPr>
          <p:cNvSpPr/>
          <p:nvPr/>
        </p:nvSpPr>
        <p:spPr>
          <a:xfrm>
            <a:off x="13791753" y="5643490"/>
            <a:ext cx="590549" cy="809347"/>
          </a:xfrm>
          <a:prstGeom prst="downArrow">
            <a:avLst>
              <a:gd name="adj1" fmla="val 50000"/>
              <a:gd name="adj2" fmla="val 47346"/>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solidFill>
                <a:srgbClr val="3DCAB1"/>
              </a:solidFill>
              <a:effectLst/>
              <a:uLnTx/>
              <a:uFillTx/>
              <a:latin typeface="Poppins" panose="00000500000000000000" pitchFamily="2" charset="0"/>
              <a:cs typeface="Poppins" panose="00000500000000000000" pitchFamily="2" charset="0"/>
            </a:endParaRPr>
          </a:p>
        </p:txBody>
      </p:sp>
      <p:sp>
        <p:nvSpPr>
          <p:cNvPr id="63" name="矩形 62">
            <a:extLst>
              <a:ext uri="{FF2B5EF4-FFF2-40B4-BE49-F238E27FC236}">
                <a16:creationId xmlns:a16="http://schemas.microsoft.com/office/drawing/2014/main" id="{0AFBC74A-254B-BAF5-B727-BC3F3A613B42}"/>
              </a:ext>
            </a:extLst>
          </p:cNvPr>
          <p:cNvSpPr/>
          <p:nvPr/>
        </p:nvSpPr>
        <p:spPr>
          <a:xfrm>
            <a:off x="11649591" y="6705628"/>
            <a:ext cx="4880630" cy="830997"/>
          </a:xfrm>
          <a:prstGeom prst="rect">
            <a:avLst/>
          </a:prstGeom>
          <a:solidFill>
            <a:srgbClr val="071C42"/>
          </a:solidFill>
        </p:spPr>
        <p:txBody>
          <a:bodyPr wrap="square" lIns="91440" tIns="45720" rIns="91440" bIns="45720" anchor="t">
            <a:spAutoFit/>
          </a:bodyPr>
          <a:lstStyle/>
          <a:p>
            <a:pPr algn="ctr">
              <a:defRPr/>
            </a:pPr>
            <a:r>
              <a:rPr lang="en-US" sz="2400">
                <a:solidFill>
                  <a:srgbClr val="D9D9D9"/>
                </a:solidFill>
                <a:latin typeface="Poppins" panose="00000500000000000000" pitchFamily="2" charset="0"/>
                <a:ea typeface="+mn-lt"/>
                <a:cs typeface="Poppins" panose="00000500000000000000" pitchFamily="2" charset="0"/>
              </a:rPr>
              <a:t>Whether this user is converted to a 5G user this month</a:t>
            </a:r>
            <a:endParaRPr lang="zh-CN" altLang="en-US" sz="2400">
              <a:solidFill>
                <a:srgbClr val="D9D9D9"/>
              </a:solidFill>
              <a:latin typeface="Poppins" panose="00000500000000000000" pitchFamily="2" charset="0"/>
              <a:ea typeface="+mn-lt"/>
              <a:cs typeface="Poppins" panose="00000500000000000000" pitchFamily="2" charset="0"/>
            </a:endParaRPr>
          </a:p>
        </p:txBody>
      </p:sp>
      <p:sp>
        <p:nvSpPr>
          <p:cNvPr id="2" name="object 31">
            <a:extLst>
              <a:ext uri="{FF2B5EF4-FFF2-40B4-BE49-F238E27FC236}">
                <a16:creationId xmlns:a16="http://schemas.microsoft.com/office/drawing/2014/main" id="{877A1E70-EC1A-6786-EDC3-53F8ABD360FE}"/>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sz="1600" spc="-60">
                <a:latin typeface="Poppins" panose="00000500000000000000" pitchFamily="2" charset="0"/>
                <a:cs typeface="Poppins" panose="00000500000000000000" pitchFamily="2" charset="0"/>
              </a:rPr>
              <a:t>Wu </a:t>
            </a:r>
            <a:r>
              <a:rPr lang="en-US" sz="1600" spc="-60" err="1">
                <a:latin typeface="Poppins" panose="00000500000000000000" pitchFamily="2" charset="0"/>
                <a:cs typeface="Poppins" panose="00000500000000000000" pitchFamily="2" charset="0"/>
              </a:rPr>
              <a:t>Weiqiang</a:t>
            </a:r>
            <a:endParaRPr lang="en-US"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89341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 y="-53331"/>
            <a:ext cx="18288004" cy="2670350"/>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p>
        </p:txBody>
      </p:sp>
      <p:sp>
        <p:nvSpPr>
          <p:cNvPr id="5" name="TextBox 5"/>
          <p:cNvSpPr txBox="1"/>
          <p:nvPr/>
        </p:nvSpPr>
        <p:spPr>
          <a:xfrm>
            <a:off x="1094783" y="725348"/>
            <a:ext cx="10765398" cy="859210"/>
          </a:xfrm>
          <a:prstGeom prst="rect">
            <a:avLst/>
          </a:prstGeom>
        </p:spPr>
        <p:txBody>
          <a:bodyPr wrap="square" lIns="0" tIns="0" rIns="0" bIns="0" rtlCol="0" anchor="t">
            <a:spAutoFit/>
          </a:bodyPr>
          <a:lstStyle/>
          <a:p>
            <a:pPr>
              <a:lnSpc>
                <a:spcPts val="6719"/>
              </a:lnSpc>
            </a:pPr>
            <a:r>
              <a:rPr lang="en-US" sz="5400" b="1">
                <a:solidFill>
                  <a:srgbClr val="FFFFFF"/>
                </a:solidFill>
                <a:latin typeface="Poppins Bold"/>
                <a:cs typeface="Poppins Bold"/>
                <a:sym typeface="Poppins Bold"/>
              </a:rPr>
              <a:t>Data Preprocessing</a:t>
            </a:r>
            <a:endParaRPr lang="zh-CN" altLang="en-US" sz="5400">
              <a:ea typeface="宋体"/>
              <a:cs typeface="Calibri"/>
            </a:endParaRPr>
          </a:p>
        </p:txBody>
      </p:sp>
      <p:grpSp>
        <p:nvGrpSpPr>
          <p:cNvPr id="6" name="Group 6"/>
          <p:cNvGrpSpPr/>
          <p:nvPr/>
        </p:nvGrpSpPr>
        <p:grpSpPr>
          <a:xfrm>
            <a:off x="0" y="-144661"/>
            <a:ext cx="6212838" cy="433394"/>
            <a:chOff x="0" y="-38100"/>
            <a:chExt cx="1636303" cy="1141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p>
          </p:txBody>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5320273" y="-2277486"/>
            <a:ext cx="6056699" cy="5141080"/>
          </a:xfrm>
          <a:custGeom>
            <a:avLst/>
            <a:gdLst/>
            <a:ahLst/>
            <a:cxnLst/>
            <a:rect l="l" t="t" r="r" b="b"/>
            <a:pathLst>
              <a:path w="9005307" h="6565688">
                <a:moveTo>
                  <a:pt x="0" y="0"/>
                </a:moveTo>
                <a:lnTo>
                  <a:pt x="9005307" y="0"/>
                </a:lnTo>
                <a:lnTo>
                  <a:pt x="9005307"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5" name="TextBox 22">
            <a:extLst>
              <a:ext uri="{FF2B5EF4-FFF2-40B4-BE49-F238E27FC236}">
                <a16:creationId xmlns:a16="http://schemas.microsoft.com/office/drawing/2014/main" id="{11D2EAC8-D232-0F63-DE78-7526235B05EF}"/>
              </a:ext>
            </a:extLst>
          </p:cNvPr>
          <p:cNvSpPr txBox="1"/>
          <p:nvPr/>
        </p:nvSpPr>
        <p:spPr>
          <a:xfrm>
            <a:off x="1094782" y="1711488"/>
            <a:ext cx="10563818" cy="371255"/>
          </a:xfrm>
          <a:prstGeom prst="rect">
            <a:avLst/>
          </a:prstGeom>
        </p:spPr>
        <p:txBody>
          <a:bodyPr wrap="square" lIns="0" tIns="0" rIns="0" bIns="0" rtlCol="0" anchor="t">
            <a:spAutoFit/>
          </a:bodyPr>
          <a:lstStyle/>
          <a:p>
            <a:pPr>
              <a:lnSpc>
                <a:spcPts val="2880"/>
              </a:lnSpc>
            </a:pPr>
            <a:r>
              <a:rPr lang="en-US" sz="2400">
                <a:solidFill>
                  <a:srgbClr val="D9D9D9"/>
                </a:solidFill>
                <a:latin typeface="Poppins" panose="00000500000000000000" pitchFamily="2" charset="0"/>
                <a:ea typeface="+mn-lt"/>
                <a:cs typeface="Poppins" panose="00000500000000000000" pitchFamily="2" charset="0"/>
                <a:sym typeface="Poppins"/>
              </a:rPr>
              <a:t>Handling default values in variables</a:t>
            </a:r>
            <a:endParaRPr lang="zh-CN" sz="2400">
              <a:latin typeface="Poppins" panose="00000500000000000000" pitchFamily="2" charset="0"/>
              <a:ea typeface="宋体"/>
              <a:cs typeface="Poppins" panose="00000500000000000000" pitchFamily="2" charset="0"/>
            </a:endParaRPr>
          </a:p>
        </p:txBody>
      </p:sp>
      <p:cxnSp>
        <p:nvCxnSpPr>
          <p:cNvPr id="31" name="直接连接符 30">
            <a:extLst>
              <a:ext uri="{FF2B5EF4-FFF2-40B4-BE49-F238E27FC236}">
                <a16:creationId xmlns:a16="http://schemas.microsoft.com/office/drawing/2014/main" id="{491EF3AA-D60B-14FC-18D6-DFAA85DB34EF}"/>
              </a:ext>
            </a:extLst>
          </p:cNvPr>
          <p:cNvCxnSpPr>
            <a:cxnSpLocks/>
          </p:cNvCxnSpPr>
          <p:nvPr/>
        </p:nvCxnSpPr>
        <p:spPr>
          <a:xfrm flipH="1" flipV="1">
            <a:off x="9470722" y="3486074"/>
            <a:ext cx="18385" cy="555041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7C77BA1B-C51B-901D-C236-F9BB14F227DB}"/>
              </a:ext>
            </a:extLst>
          </p:cNvPr>
          <p:cNvSpPr/>
          <p:nvPr/>
        </p:nvSpPr>
        <p:spPr>
          <a:xfrm>
            <a:off x="3028720" y="3298411"/>
            <a:ext cx="3861863" cy="461665"/>
          </a:xfrm>
          <a:prstGeom prst="rect">
            <a:avLst/>
          </a:prstGeom>
          <a:solidFill>
            <a:srgbClr val="071C42"/>
          </a:solidFill>
        </p:spPr>
        <p:txBody>
          <a:bodyPr wrap="square" lIns="91440" tIns="45720" rIns="91440" bIns="45720" anchor="t">
            <a:spAutoFit/>
          </a:bodyPr>
          <a:lstStyle/>
          <a:p>
            <a:pPr algn="ctr">
              <a:defRPr/>
            </a:pPr>
            <a:r>
              <a:rPr lang="en-US" sz="2400">
                <a:solidFill>
                  <a:prstClr val="white"/>
                </a:solidFill>
                <a:latin typeface="Calibri"/>
                <a:ea typeface="+mn-lt"/>
                <a:cs typeface="Calibri"/>
              </a:rPr>
              <a:t>categorical</a:t>
            </a:r>
            <a:r>
              <a:rPr lang="en-US" sz="2400">
                <a:solidFill>
                  <a:prstClr val="white"/>
                </a:solidFill>
                <a:ea typeface="+mn-lt"/>
                <a:cs typeface="+mn-lt"/>
              </a:rPr>
              <a:t> variables</a:t>
            </a:r>
            <a:endParaRPr lang="zh-CN" altLang="en-US" sz="2400">
              <a:solidFill>
                <a:prstClr val="white"/>
              </a:solidFill>
              <a:ea typeface="宋体"/>
              <a:cs typeface="Calibri"/>
            </a:endParaRPr>
          </a:p>
        </p:txBody>
      </p:sp>
      <p:pic>
        <p:nvPicPr>
          <p:cNvPr id="9" name="图片 8" descr="图表, 直方图">
            <a:extLst>
              <a:ext uri="{FF2B5EF4-FFF2-40B4-BE49-F238E27FC236}">
                <a16:creationId xmlns:a16="http://schemas.microsoft.com/office/drawing/2014/main" id="{8D91D794-C9D8-43D5-5919-D4DD3C4824C0}"/>
              </a:ext>
            </a:extLst>
          </p:cNvPr>
          <p:cNvPicPr>
            <a:picLocks noChangeAspect="1"/>
          </p:cNvPicPr>
          <p:nvPr/>
        </p:nvPicPr>
        <p:blipFill>
          <a:blip r:embed="rId4"/>
          <a:stretch>
            <a:fillRect/>
          </a:stretch>
        </p:blipFill>
        <p:spPr>
          <a:xfrm>
            <a:off x="934693" y="5734050"/>
            <a:ext cx="8020050" cy="3357770"/>
          </a:xfrm>
          <a:prstGeom prst="rect">
            <a:avLst/>
          </a:prstGeom>
        </p:spPr>
      </p:pic>
      <p:grpSp>
        <p:nvGrpSpPr>
          <p:cNvPr id="17" name="组合 16">
            <a:extLst>
              <a:ext uri="{FF2B5EF4-FFF2-40B4-BE49-F238E27FC236}">
                <a16:creationId xmlns:a16="http://schemas.microsoft.com/office/drawing/2014/main" id="{286E9B85-5FED-835B-B532-8D9D59A3ED02}"/>
              </a:ext>
            </a:extLst>
          </p:cNvPr>
          <p:cNvGrpSpPr/>
          <p:nvPr/>
        </p:nvGrpSpPr>
        <p:grpSpPr>
          <a:xfrm>
            <a:off x="1867426" y="4390877"/>
            <a:ext cx="6219952" cy="884539"/>
            <a:chOff x="1966817" y="4258355"/>
            <a:chExt cx="6219952" cy="834844"/>
          </a:xfrm>
        </p:grpSpPr>
        <p:sp>
          <p:nvSpPr>
            <p:cNvPr id="21" name="TextBox 5">
              <a:extLst>
                <a:ext uri="{FF2B5EF4-FFF2-40B4-BE49-F238E27FC236}">
                  <a16:creationId xmlns:a16="http://schemas.microsoft.com/office/drawing/2014/main" id="{84E0F8AB-E282-579E-94B4-F6C80E82D184}"/>
                </a:ext>
              </a:extLst>
            </p:cNvPr>
            <p:cNvSpPr txBox="1"/>
            <p:nvPr/>
          </p:nvSpPr>
          <p:spPr>
            <a:xfrm>
              <a:off x="1966817" y="4258355"/>
              <a:ext cx="2178040" cy="834844"/>
            </a:xfrm>
            <a:prstGeom prst="rect">
              <a:avLst/>
            </a:prstGeom>
          </p:spPr>
          <p:txBody>
            <a:bodyPr wrap="square" lIns="0" tIns="0" rIns="0" bIns="0" rtlCol="0" anchor="t">
              <a:spAutoFit/>
            </a:bodyPr>
            <a:lstStyle/>
            <a:p>
              <a:pPr marL="342900" indent="-342900" algn="just">
                <a:lnSpc>
                  <a:spcPts val="3360"/>
                </a:lnSpc>
                <a:buFont typeface="Arial" panose="020B0604020202020204" pitchFamily="34" charset="0"/>
                <a:buChar char="•"/>
              </a:pPr>
              <a:r>
                <a:rPr lang="en-US" sz="2000" b="1" err="1">
                  <a:solidFill>
                    <a:srgbClr val="101010"/>
                  </a:solidFill>
                  <a:latin typeface="Poppins"/>
                  <a:cs typeface="Poppins"/>
                </a:rPr>
                <a:t>user_level</a:t>
              </a:r>
              <a:endParaRPr lang="en-US" sz="2000" b="1">
                <a:solidFill>
                  <a:srgbClr val="101010"/>
                </a:solidFill>
                <a:latin typeface="Poppins"/>
                <a:cs typeface="Poppins"/>
              </a:endParaRPr>
            </a:p>
            <a:p>
              <a:pPr marL="342900" indent="-342900" algn="just">
                <a:lnSpc>
                  <a:spcPts val="3360"/>
                </a:lnSpc>
                <a:buFont typeface="Arial" panose="020B0604020202020204" pitchFamily="34" charset="0"/>
                <a:buChar char="•"/>
              </a:pPr>
              <a:r>
                <a:rPr lang="en-US" altLang="zh-CN" sz="2000" b="1">
                  <a:solidFill>
                    <a:srgbClr val="101010"/>
                  </a:solidFill>
                  <a:latin typeface="Poppins"/>
                  <a:ea typeface="宋体"/>
                  <a:cs typeface="Poppins"/>
                </a:rPr>
                <a:t>segment</a:t>
              </a:r>
            </a:p>
          </p:txBody>
        </p:sp>
        <p:sp>
          <p:nvSpPr>
            <p:cNvPr id="11" name="箭头: 下 10">
              <a:extLst>
                <a:ext uri="{FF2B5EF4-FFF2-40B4-BE49-F238E27FC236}">
                  <a16:creationId xmlns:a16="http://schemas.microsoft.com/office/drawing/2014/main" id="{2A76E81C-FFEF-0BE0-8A7B-8C8E593F8182}"/>
                </a:ext>
              </a:extLst>
            </p:cNvPr>
            <p:cNvSpPr/>
            <p:nvPr/>
          </p:nvSpPr>
          <p:spPr>
            <a:xfrm rot="16200000">
              <a:off x="4253501" y="4223521"/>
              <a:ext cx="590549" cy="809347"/>
            </a:xfrm>
            <a:prstGeom prst="downArrow">
              <a:avLst>
                <a:gd name="adj1" fmla="val 50000"/>
                <a:gd name="adj2" fmla="val 47346"/>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solidFill>
                  <a:srgbClr val="3DCAB1"/>
                </a:solidFill>
                <a:effectLst/>
                <a:uLnTx/>
                <a:uFillTx/>
                <a:latin typeface="Poppins" panose="00000500000000000000" pitchFamily="2" charset="0"/>
                <a:cs typeface="Poppins" panose="00000500000000000000" pitchFamily="2" charset="0"/>
              </a:endParaRPr>
            </a:p>
          </p:txBody>
        </p:sp>
        <p:sp>
          <p:nvSpPr>
            <p:cNvPr id="12" name="TextBox 5">
              <a:extLst>
                <a:ext uri="{FF2B5EF4-FFF2-40B4-BE49-F238E27FC236}">
                  <a16:creationId xmlns:a16="http://schemas.microsoft.com/office/drawing/2014/main" id="{ABEFE8EB-2844-D0DF-25A6-ED13D1225496}"/>
                </a:ext>
              </a:extLst>
            </p:cNvPr>
            <p:cNvSpPr txBox="1"/>
            <p:nvPr/>
          </p:nvSpPr>
          <p:spPr>
            <a:xfrm>
              <a:off x="5279859" y="4423074"/>
              <a:ext cx="2906910" cy="376420"/>
            </a:xfrm>
            <a:prstGeom prst="rect">
              <a:avLst/>
            </a:prstGeom>
          </p:spPr>
          <p:txBody>
            <a:bodyPr wrap="square" lIns="0" tIns="0" rIns="0" bIns="0" rtlCol="0" anchor="t">
              <a:spAutoFit/>
            </a:bodyPr>
            <a:lstStyle/>
            <a:p>
              <a:pPr algn="just">
                <a:lnSpc>
                  <a:spcPts val="3360"/>
                </a:lnSpc>
              </a:pPr>
              <a:r>
                <a:rPr lang="en-US" sz="2000" b="1">
                  <a:solidFill>
                    <a:srgbClr val="101010"/>
                  </a:solidFill>
                  <a:latin typeface="Poppins"/>
                  <a:cs typeface="Poppins"/>
                </a:rPr>
                <a:t>Fill NAs with </a:t>
              </a:r>
              <a:r>
                <a:rPr lang="en-US" sz="2000" b="1">
                  <a:solidFill>
                    <a:srgbClr val="3DCAB1"/>
                  </a:solidFill>
                  <a:latin typeface="Poppins"/>
                  <a:cs typeface="Poppins"/>
                </a:rPr>
                <a:t>modes</a:t>
              </a:r>
            </a:p>
          </p:txBody>
        </p:sp>
      </p:grpSp>
      <p:sp>
        <p:nvSpPr>
          <p:cNvPr id="16" name="矩形 15">
            <a:extLst>
              <a:ext uri="{FF2B5EF4-FFF2-40B4-BE49-F238E27FC236}">
                <a16:creationId xmlns:a16="http://schemas.microsoft.com/office/drawing/2014/main" id="{DDA708F1-11BF-4D3E-69BA-E0A39A90B82E}"/>
              </a:ext>
            </a:extLst>
          </p:cNvPr>
          <p:cNvSpPr/>
          <p:nvPr/>
        </p:nvSpPr>
        <p:spPr>
          <a:xfrm>
            <a:off x="11857979" y="3298410"/>
            <a:ext cx="3861863" cy="461665"/>
          </a:xfrm>
          <a:prstGeom prst="rect">
            <a:avLst/>
          </a:prstGeom>
          <a:solidFill>
            <a:srgbClr val="071C42"/>
          </a:solidFill>
        </p:spPr>
        <p:txBody>
          <a:bodyPr wrap="square" lIns="91440" tIns="45720" rIns="91440" bIns="45720" anchor="t">
            <a:spAutoFit/>
          </a:bodyPr>
          <a:lstStyle/>
          <a:p>
            <a:pPr algn="ctr">
              <a:defRPr/>
            </a:pPr>
            <a:r>
              <a:rPr lang="en-US" sz="2400">
                <a:solidFill>
                  <a:prstClr val="white"/>
                </a:solidFill>
                <a:ea typeface="+mn-lt"/>
                <a:cs typeface="+mn-lt"/>
              </a:rPr>
              <a:t>numerical variables</a:t>
            </a:r>
            <a:endParaRPr lang="zh-CN" altLang="en-US" sz="2400">
              <a:solidFill>
                <a:prstClr val="white"/>
              </a:solidFill>
              <a:ea typeface="宋体"/>
              <a:cs typeface="Calibri"/>
            </a:endParaRPr>
          </a:p>
        </p:txBody>
      </p:sp>
      <p:sp>
        <p:nvSpPr>
          <p:cNvPr id="23" name="箭头: 下 22">
            <a:extLst>
              <a:ext uri="{FF2B5EF4-FFF2-40B4-BE49-F238E27FC236}">
                <a16:creationId xmlns:a16="http://schemas.microsoft.com/office/drawing/2014/main" id="{3AC21C87-B34C-D63D-62EE-E8C26AA9674A}"/>
              </a:ext>
            </a:extLst>
          </p:cNvPr>
          <p:cNvSpPr/>
          <p:nvPr/>
        </p:nvSpPr>
        <p:spPr>
          <a:xfrm>
            <a:off x="13493579" y="4086360"/>
            <a:ext cx="590549" cy="676826"/>
          </a:xfrm>
          <a:prstGeom prst="downArrow">
            <a:avLst>
              <a:gd name="adj1" fmla="val 50000"/>
              <a:gd name="adj2" fmla="val 47346"/>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solidFill>
                <a:srgbClr val="3DCAB1"/>
              </a:solidFill>
              <a:effectLst/>
              <a:uLnTx/>
              <a:uFillTx/>
              <a:latin typeface="Poppins" panose="00000500000000000000" pitchFamily="2" charset="0"/>
              <a:cs typeface="Poppins" panose="00000500000000000000" pitchFamily="2" charset="0"/>
            </a:endParaRPr>
          </a:p>
        </p:txBody>
      </p:sp>
      <p:sp>
        <p:nvSpPr>
          <p:cNvPr id="26" name="TextBox 5">
            <a:extLst>
              <a:ext uri="{FF2B5EF4-FFF2-40B4-BE49-F238E27FC236}">
                <a16:creationId xmlns:a16="http://schemas.microsoft.com/office/drawing/2014/main" id="{FCF30253-C5BD-412C-DA9A-3A9249AB82B6}"/>
              </a:ext>
            </a:extLst>
          </p:cNvPr>
          <p:cNvSpPr txBox="1"/>
          <p:nvPr/>
        </p:nvSpPr>
        <p:spPr>
          <a:xfrm>
            <a:off x="12091477" y="4982844"/>
            <a:ext cx="3387301" cy="397866"/>
          </a:xfrm>
          <a:prstGeom prst="rect">
            <a:avLst/>
          </a:prstGeom>
        </p:spPr>
        <p:txBody>
          <a:bodyPr wrap="square" lIns="0" tIns="0" rIns="0" bIns="0" rtlCol="0" anchor="t">
            <a:spAutoFit/>
          </a:bodyPr>
          <a:lstStyle/>
          <a:p>
            <a:pPr algn="ctr">
              <a:lnSpc>
                <a:spcPts val="3360"/>
              </a:lnSpc>
            </a:pPr>
            <a:r>
              <a:rPr lang="en-US" sz="2000" b="1">
                <a:solidFill>
                  <a:srgbClr val="101010"/>
                </a:solidFill>
                <a:latin typeface="Poppins"/>
                <a:cs typeface="Poppins"/>
              </a:rPr>
              <a:t>Fill NAs with </a:t>
            </a:r>
            <a:r>
              <a:rPr lang="en-US" sz="2000" b="1">
                <a:solidFill>
                  <a:srgbClr val="3DCAB1"/>
                </a:solidFill>
                <a:latin typeface="Poppins"/>
                <a:cs typeface="Poppins"/>
              </a:rPr>
              <a:t>medians</a:t>
            </a:r>
            <a:endParaRPr lang="zh-CN" altLang="en-US" sz="2000">
              <a:ea typeface="宋体"/>
              <a:cs typeface="Calibri"/>
            </a:endParaRPr>
          </a:p>
        </p:txBody>
      </p:sp>
      <p:cxnSp>
        <p:nvCxnSpPr>
          <p:cNvPr id="28" name="直接连接符 27">
            <a:extLst>
              <a:ext uri="{FF2B5EF4-FFF2-40B4-BE49-F238E27FC236}">
                <a16:creationId xmlns:a16="http://schemas.microsoft.com/office/drawing/2014/main" id="{A66EC58C-F1EB-B2C0-625D-3C252CBEE4AF}"/>
              </a:ext>
            </a:extLst>
          </p:cNvPr>
          <p:cNvCxnSpPr>
            <a:cxnSpLocks/>
          </p:cNvCxnSpPr>
          <p:nvPr/>
        </p:nvCxnSpPr>
        <p:spPr>
          <a:xfrm>
            <a:off x="10079709" y="5969454"/>
            <a:ext cx="7696864"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4F6D7536-8C56-A418-EAE2-E7FEB3127197}"/>
              </a:ext>
            </a:extLst>
          </p:cNvPr>
          <p:cNvSpPr/>
          <p:nvPr/>
        </p:nvSpPr>
        <p:spPr>
          <a:xfrm>
            <a:off x="11446498" y="6437186"/>
            <a:ext cx="4684823" cy="830997"/>
          </a:xfrm>
          <a:prstGeom prst="rect">
            <a:avLst/>
          </a:prstGeom>
          <a:solidFill>
            <a:srgbClr val="071C42"/>
          </a:solidFill>
        </p:spPr>
        <p:txBody>
          <a:bodyPr wrap="square" lIns="91440" tIns="45720" rIns="91440" bIns="45720" anchor="t">
            <a:spAutoFit/>
          </a:bodyPr>
          <a:lstStyle/>
          <a:p>
            <a:pPr algn="ctr">
              <a:defRPr/>
            </a:pPr>
            <a:r>
              <a:rPr lang="en-US" sz="2400">
                <a:solidFill>
                  <a:prstClr val="white"/>
                </a:solidFill>
                <a:ea typeface="+mn-lt"/>
                <a:cs typeface="+mn-lt"/>
              </a:rPr>
              <a:t>multiple default values in feature variables within a single data record</a:t>
            </a:r>
            <a:endParaRPr lang="zh-CN">
              <a:solidFill>
                <a:prstClr val="white"/>
              </a:solidFill>
            </a:endParaRPr>
          </a:p>
        </p:txBody>
      </p:sp>
      <p:sp>
        <p:nvSpPr>
          <p:cNvPr id="30" name="箭头: 下 29">
            <a:extLst>
              <a:ext uri="{FF2B5EF4-FFF2-40B4-BE49-F238E27FC236}">
                <a16:creationId xmlns:a16="http://schemas.microsoft.com/office/drawing/2014/main" id="{5A50CE8F-F094-932E-ADDB-8B2C4E5B3EC7}"/>
              </a:ext>
            </a:extLst>
          </p:cNvPr>
          <p:cNvSpPr/>
          <p:nvPr/>
        </p:nvSpPr>
        <p:spPr>
          <a:xfrm>
            <a:off x="13493578" y="7614749"/>
            <a:ext cx="590549" cy="676826"/>
          </a:xfrm>
          <a:prstGeom prst="downArrow">
            <a:avLst>
              <a:gd name="adj1" fmla="val 50000"/>
              <a:gd name="adj2" fmla="val 47346"/>
            </a:avLst>
          </a:prstGeom>
          <a:solidFill>
            <a:srgbClr val="3DCAB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solidFill>
                <a:srgbClr val="3DCAB1"/>
              </a:solidFill>
              <a:effectLst/>
              <a:uLnTx/>
              <a:uFillTx/>
              <a:latin typeface="Poppins" panose="00000500000000000000" pitchFamily="2" charset="0"/>
              <a:cs typeface="Poppins" panose="00000500000000000000" pitchFamily="2" charset="0"/>
            </a:endParaRPr>
          </a:p>
        </p:txBody>
      </p:sp>
      <p:sp>
        <p:nvSpPr>
          <p:cNvPr id="32" name="TextBox 5">
            <a:extLst>
              <a:ext uri="{FF2B5EF4-FFF2-40B4-BE49-F238E27FC236}">
                <a16:creationId xmlns:a16="http://schemas.microsoft.com/office/drawing/2014/main" id="{102FF210-CED9-7D7C-EBAA-5D7A3AF47746}"/>
              </a:ext>
            </a:extLst>
          </p:cNvPr>
          <p:cNvSpPr txBox="1"/>
          <p:nvPr/>
        </p:nvSpPr>
        <p:spPr>
          <a:xfrm>
            <a:off x="12091476" y="8494670"/>
            <a:ext cx="3387301" cy="397866"/>
          </a:xfrm>
          <a:prstGeom prst="rect">
            <a:avLst/>
          </a:prstGeom>
        </p:spPr>
        <p:txBody>
          <a:bodyPr wrap="square" lIns="0" tIns="0" rIns="0" bIns="0" rtlCol="0" anchor="t">
            <a:spAutoFit/>
          </a:bodyPr>
          <a:lstStyle/>
          <a:p>
            <a:pPr algn="ctr">
              <a:lnSpc>
                <a:spcPts val="3360"/>
              </a:lnSpc>
            </a:pPr>
            <a:r>
              <a:rPr lang="en-US" sz="2000" b="1">
                <a:solidFill>
                  <a:srgbClr val="3DCAB1"/>
                </a:solidFill>
                <a:latin typeface="Poppins"/>
                <a:cs typeface="Poppins"/>
              </a:rPr>
              <a:t>Remove</a:t>
            </a:r>
            <a:r>
              <a:rPr lang="en-US" altLang="zh-CN" sz="2000" b="1">
                <a:solidFill>
                  <a:srgbClr val="101010"/>
                </a:solidFill>
                <a:latin typeface="Poppins"/>
                <a:ea typeface="宋体"/>
                <a:cs typeface="Poppins"/>
              </a:rPr>
              <a:t> the records</a:t>
            </a:r>
            <a:endParaRPr lang="zh-CN" sz="2000">
              <a:ea typeface="宋体"/>
              <a:cs typeface="Calibri"/>
            </a:endParaRPr>
          </a:p>
        </p:txBody>
      </p:sp>
      <p:sp>
        <p:nvSpPr>
          <p:cNvPr id="4" name="object 31">
            <a:extLst>
              <a:ext uri="{FF2B5EF4-FFF2-40B4-BE49-F238E27FC236}">
                <a16:creationId xmlns:a16="http://schemas.microsoft.com/office/drawing/2014/main" id="{E8E15B4F-ECF7-A095-5CFC-E3A6A860B34E}"/>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sz="1600" spc="-60">
                <a:latin typeface="Poppins" panose="00000500000000000000" pitchFamily="2" charset="0"/>
                <a:cs typeface="Poppins" panose="00000500000000000000" pitchFamily="2" charset="0"/>
              </a:rPr>
              <a:t>Wu </a:t>
            </a:r>
            <a:r>
              <a:rPr lang="en-US" sz="1600" spc="-60" err="1">
                <a:latin typeface="Poppins" panose="00000500000000000000" pitchFamily="2" charset="0"/>
                <a:cs typeface="Poppins" panose="00000500000000000000" pitchFamily="2" charset="0"/>
              </a:rPr>
              <a:t>Weiqiang</a:t>
            </a:r>
            <a:endParaRPr lang="en-US"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4283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3" name="Freeform 3"/>
          <p:cNvSpPr>
            <a:spLocks noGrp="1" noRot="1" noMove="1" noResize="1" noEditPoints="1" noAdjustHandles="1" noChangeArrowheads="1" noChangeShapeType="1"/>
          </p:cNvSpPr>
          <p:nvPr/>
        </p:nvSpPr>
        <p:spPr>
          <a:xfrm>
            <a:off x="8982793" y="0"/>
            <a:ext cx="9305208" cy="10287000"/>
          </a:xfrm>
          <a:custGeom>
            <a:avLst/>
            <a:gdLst/>
            <a:ahLst/>
            <a:cxnLst/>
            <a:rect l="l" t="t" r="r" b="b"/>
            <a:pathLst>
              <a:path w="2168357" h="1950720">
                <a:moveTo>
                  <a:pt x="0" y="0"/>
                </a:moveTo>
                <a:lnTo>
                  <a:pt x="2168357" y="0"/>
                </a:lnTo>
                <a:lnTo>
                  <a:pt x="2168357" y="1950720"/>
                </a:lnTo>
                <a:lnTo>
                  <a:pt x="0" y="1950720"/>
                </a:lnTo>
                <a:close/>
              </a:path>
            </a:pathLst>
          </a:custGeom>
          <a:solidFill>
            <a:srgbClr val="FFFFFF"/>
          </a:solidFill>
        </p:spPr>
        <p:txBody>
          <a:bodyPr/>
          <a:lstStyle/>
          <a:p>
            <a:endParaRPr lang="zh-CN" altLang="en-US"/>
          </a:p>
        </p:txBody>
      </p:sp>
      <p:sp>
        <p:nvSpPr>
          <p:cNvPr id="6" name="TextBox 6"/>
          <p:cNvSpPr txBox="1"/>
          <p:nvPr/>
        </p:nvSpPr>
        <p:spPr>
          <a:xfrm>
            <a:off x="1712082" y="1545749"/>
            <a:ext cx="6362390" cy="1718419"/>
          </a:xfrm>
          <a:prstGeom prst="rect">
            <a:avLst/>
          </a:prstGeom>
        </p:spPr>
        <p:txBody>
          <a:bodyPr wrap="square" lIns="0" tIns="0" rIns="0" bIns="0" rtlCol="0" anchor="t">
            <a:spAutoFit/>
          </a:bodyPr>
          <a:lstStyle/>
          <a:p>
            <a:pPr algn="l">
              <a:lnSpc>
                <a:spcPts val="6719"/>
              </a:lnSpc>
            </a:pPr>
            <a:r>
              <a:rPr lang="en-US" sz="5599" b="1">
                <a:solidFill>
                  <a:srgbClr val="FFFFFF"/>
                </a:solidFill>
                <a:latin typeface="Poppins Bold"/>
                <a:ea typeface="Poppins Bold"/>
                <a:cs typeface="Poppins Bold"/>
                <a:sym typeface="Poppins Bold"/>
              </a:rPr>
              <a:t>Exploratory</a:t>
            </a:r>
          </a:p>
          <a:p>
            <a:pPr algn="l">
              <a:lnSpc>
                <a:spcPts val="6719"/>
              </a:lnSpc>
            </a:pPr>
            <a:r>
              <a:rPr lang="en-US" sz="5599" b="1">
                <a:solidFill>
                  <a:srgbClr val="FFFFFF"/>
                </a:solidFill>
                <a:latin typeface="Poppins Bold"/>
                <a:ea typeface="Poppins Bold"/>
                <a:cs typeface="Poppins Bold"/>
                <a:sym typeface="Poppins Bold"/>
              </a:rPr>
              <a:t>Data Analysis</a:t>
            </a:r>
          </a:p>
        </p:txBody>
      </p:sp>
      <p:sp>
        <p:nvSpPr>
          <p:cNvPr id="9" name="Freeform 9"/>
          <p:cNvSpPr/>
          <p:nvPr/>
        </p:nvSpPr>
        <p:spPr>
          <a:xfrm rot="1307371">
            <a:off x="-2497798" y="7003080"/>
            <a:ext cx="8539617" cy="6226158"/>
          </a:xfrm>
          <a:custGeom>
            <a:avLst/>
            <a:gdLst/>
            <a:ahLst/>
            <a:cxnLst/>
            <a:rect l="l" t="t" r="r" b="b"/>
            <a:pathLst>
              <a:path w="9005307" h="6565688">
                <a:moveTo>
                  <a:pt x="0" y="0"/>
                </a:moveTo>
                <a:lnTo>
                  <a:pt x="9005308" y="0"/>
                </a:lnTo>
                <a:lnTo>
                  <a:pt x="9005308" y="6565688"/>
                </a:lnTo>
                <a:lnTo>
                  <a:pt x="0" y="65656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10" name="Group 10"/>
          <p:cNvGrpSpPr/>
          <p:nvPr/>
        </p:nvGrpSpPr>
        <p:grpSpPr>
          <a:xfrm rot="-5400000">
            <a:off x="-1974906" y="1974906"/>
            <a:ext cx="4238545" cy="288733"/>
            <a:chOff x="0" y="0"/>
            <a:chExt cx="1116325" cy="76045"/>
          </a:xfrm>
        </p:grpSpPr>
        <p:sp>
          <p:nvSpPr>
            <p:cNvPr id="11" name="Freeform 11"/>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txBody>
            <a:bodyPr/>
            <a:lstStyle/>
            <a:p>
              <a:endParaRPr lang="zh-CN" altLang="en-US"/>
            </a:p>
          </p:txBody>
        </p:sp>
        <p:sp>
          <p:nvSpPr>
            <p:cNvPr id="12" name="TextBox 12"/>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grpSp>
        <p:nvGrpSpPr>
          <p:cNvPr id="54" name="组合 53">
            <a:extLst>
              <a:ext uri="{FF2B5EF4-FFF2-40B4-BE49-F238E27FC236}">
                <a16:creationId xmlns:a16="http://schemas.microsoft.com/office/drawing/2014/main" id="{1D553787-56BE-7D8C-786A-9B42BE74E07E}"/>
              </a:ext>
            </a:extLst>
          </p:cNvPr>
          <p:cNvGrpSpPr/>
          <p:nvPr/>
        </p:nvGrpSpPr>
        <p:grpSpPr>
          <a:xfrm>
            <a:off x="1473171" y="6027744"/>
            <a:ext cx="6601301" cy="1723578"/>
            <a:chOff x="1473171" y="4832613"/>
            <a:chExt cx="6601301" cy="1723578"/>
          </a:xfrm>
        </p:grpSpPr>
        <p:sp>
          <p:nvSpPr>
            <p:cNvPr id="7" name="TextBox 7"/>
            <p:cNvSpPr txBox="1"/>
            <p:nvPr/>
          </p:nvSpPr>
          <p:spPr>
            <a:xfrm>
              <a:off x="3559521" y="5112250"/>
              <a:ext cx="4514951" cy="715452"/>
            </a:xfrm>
            <a:prstGeom prst="rect">
              <a:avLst/>
            </a:prstGeom>
          </p:spPr>
          <p:txBody>
            <a:bodyPr wrap="square" lIns="0" tIns="0" rIns="0" bIns="0" rtlCol="0" anchor="t">
              <a:spAutoFit/>
            </a:bodyPr>
            <a:lstStyle/>
            <a:p>
              <a:pPr algn="l">
                <a:lnSpc>
                  <a:spcPts val="2880"/>
                </a:lnSpc>
              </a:pPr>
              <a:r>
                <a:rPr lang="en-US" sz="1800">
                  <a:solidFill>
                    <a:srgbClr val="D9D9D9"/>
                  </a:solidFill>
                  <a:latin typeface="Poppins"/>
                  <a:ea typeface="Poppins"/>
                  <a:cs typeface="Poppins"/>
                  <a:sym typeface="Poppins"/>
                </a:rPr>
                <a:t>The distribution of 5G and non 5G users is quite unbalanced, with a ratio of 4:1. </a:t>
              </a:r>
            </a:p>
          </p:txBody>
        </p:sp>
        <p:grpSp>
          <p:nvGrpSpPr>
            <p:cNvPr id="13" name="Group 51">
              <a:extLst>
                <a:ext uri="{FF2B5EF4-FFF2-40B4-BE49-F238E27FC236}">
                  <a16:creationId xmlns:a16="http://schemas.microsoft.com/office/drawing/2014/main" id="{82571BE6-93E5-457D-7470-CFB2437296B9}"/>
                </a:ext>
              </a:extLst>
            </p:cNvPr>
            <p:cNvGrpSpPr/>
            <p:nvPr/>
          </p:nvGrpSpPr>
          <p:grpSpPr>
            <a:xfrm>
              <a:off x="1473171" y="4832613"/>
              <a:ext cx="1953610" cy="1723578"/>
              <a:chOff x="9487147" y="2182255"/>
              <a:chExt cx="1442110" cy="1272307"/>
            </a:xfrm>
          </p:grpSpPr>
          <p:sp>
            <p:nvSpPr>
              <p:cNvPr id="14" name="TextBox 45">
                <a:extLst>
                  <a:ext uri="{FF2B5EF4-FFF2-40B4-BE49-F238E27FC236}">
                    <a16:creationId xmlns:a16="http://schemas.microsoft.com/office/drawing/2014/main" id="{8359B0CA-3525-6A4B-69F8-C6675FD19C57}"/>
                  </a:ext>
                </a:extLst>
              </p:cNvPr>
              <p:cNvSpPr txBox="1"/>
              <p:nvPr/>
            </p:nvSpPr>
            <p:spPr>
              <a:xfrm>
                <a:off x="9487147" y="3204649"/>
                <a:ext cx="1442110" cy="249913"/>
              </a:xfrm>
              <a:prstGeom prst="rect">
                <a:avLst/>
              </a:prstGeom>
              <a:noFill/>
            </p:spPr>
            <p:txBody>
              <a:bodyPr wrap="square" rtlCol="0">
                <a:spAutoFit/>
              </a:bodyPr>
              <a:lstStyle/>
              <a:p>
                <a:pPr algn="ctr"/>
                <a:r>
                  <a:rPr lang="en-US" altLang="zh-CN" sz="1600">
                    <a:solidFill>
                      <a:schemeClr val="bg1"/>
                    </a:solidFill>
                    <a:latin typeface="Poppins" panose="00000500000000000000" pitchFamily="2" charset="0"/>
                    <a:ea typeface="inpin heiti" panose="00000500000000000000" pitchFamily="2" charset="-122"/>
                    <a:cs typeface="Poppins" panose="00000500000000000000" pitchFamily="2" charset="0"/>
                    <a:sym typeface="inpin heiti" panose="00000500000000000000" pitchFamily="2" charset="-122"/>
                  </a:rPr>
                  <a:t>non</a:t>
                </a:r>
                <a:r>
                  <a:rPr lang="en-US" sz="1600">
                    <a:solidFill>
                      <a:schemeClr val="bg1"/>
                    </a:solidFill>
                    <a:latin typeface="Poppins" panose="00000500000000000000" pitchFamily="2" charset="0"/>
                    <a:ea typeface="inpin heiti" panose="00000500000000000000" pitchFamily="2" charset="-122"/>
                    <a:cs typeface="Poppins" panose="00000500000000000000" pitchFamily="2" charset="0"/>
                    <a:sym typeface="inpin heiti" panose="00000500000000000000" pitchFamily="2" charset="-122"/>
                  </a:rPr>
                  <a:t> 5G users</a:t>
                </a:r>
              </a:p>
            </p:txBody>
          </p:sp>
          <p:grpSp>
            <p:nvGrpSpPr>
              <p:cNvPr id="15" name="Group 46">
                <a:extLst>
                  <a:ext uri="{FF2B5EF4-FFF2-40B4-BE49-F238E27FC236}">
                    <a16:creationId xmlns:a16="http://schemas.microsoft.com/office/drawing/2014/main" id="{97C5F4B9-6330-8C16-1EC4-6DDF2EC66D91}"/>
                  </a:ext>
                </a:extLst>
              </p:cNvPr>
              <p:cNvGrpSpPr/>
              <p:nvPr/>
            </p:nvGrpSpPr>
            <p:grpSpPr>
              <a:xfrm>
                <a:off x="9777045" y="2182255"/>
                <a:ext cx="955732" cy="955726"/>
                <a:chOff x="3454765" y="3962915"/>
                <a:chExt cx="1097521" cy="1097515"/>
              </a:xfrm>
            </p:grpSpPr>
            <p:grpSp>
              <p:nvGrpSpPr>
                <p:cNvPr id="16" name="Group 47">
                  <a:extLst>
                    <a:ext uri="{FF2B5EF4-FFF2-40B4-BE49-F238E27FC236}">
                      <a16:creationId xmlns:a16="http://schemas.microsoft.com/office/drawing/2014/main" id="{3F8C9371-45C1-E581-3B59-D35F0DB17597}"/>
                    </a:ext>
                  </a:extLst>
                </p:cNvPr>
                <p:cNvGrpSpPr/>
                <p:nvPr/>
              </p:nvGrpSpPr>
              <p:grpSpPr>
                <a:xfrm>
                  <a:off x="3454765" y="3962915"/>
                  <a:ext cx="1097521" cy="1097515"/>
                  <a:chOff x="4126706" y="2563416"/>
                  <a:chExt cx="641337" cy="641335"/>
                </a:xfrm>
              </p:grpSpPr>
              <p:sp>
                <p:nvSpPr>
                  <p:cNvPr id="18" name="Oval 49">
                    <a:extLst>
                      <a:ext uri="{FF2B5EF4-FFF2-40B4-BE49-F238E27FC236}">
                        <a16:creationId xmlns:a16="http://schemas.microsoft.com/office/drawing/2014/main" id="{64F46D56-4FFC-D4AC-1171-20B9BD461F10}"/>
                      </a:ext>
                    </a:extLst>
                  </p:cNvPr>
                  <p:cNvSpPr/>
                  <p:nvPr/>
                </p:nvSpPr>
                <p:spPr>
                  <a:xfrm>
                    <a:off x="4126706" y="2563416"/>
                    <a:ext cx="641336" cy="641335"/>
                  </a:xfrm>
                  <a:prstGeom prst="ellipse">
                    <a:avLst/>
                  </a:prstGeom>
                  <a:noFill/>
                  <a:ln w="76200">
                    <a:solidFill>
                      <a:schemeClr val="bg1">
                        <a:alpha val="2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Arc 50">
                    <a:extLst>
                      <a:ext uri="{FF2B5EF4-FFF2-40B4-BE49-F238E27FC236}">
                        <a16:creationId xmlns:a16="http://schemas.microsoft.com/office/drawing/2014/main" id="{6DE8DBCD-0F01-0BC0-B8AC-8CBFACF7FC51}"/>
                      </a:ext>
                    </a:extLst>
                  </p:cNvPr>
                  <p:cNvSpPr/>
                  <p:nvPr/>
                </p:nvSpPr>
                <p:spPr>
                  <a:xfrm>
                    <a:off x="4126707" y="2563416"/>
                    <a:ext cx="641336" cy="641335"/>
                  </a:xfrm>
                  <a:prstGeom prst="arc">
                    <a:avLst>
                      <a:gd name="adj1" fmla="val 21103438"/>
                      <a:gd name="adj2" fmla="val 16108834"/>
                    </a:avLst>
                  </a:prstGeom>
                  <a:ln w="152400" cap="rnd">
                    <a:solidFill>
                      <a:srgbClr val="3DCA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40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7" name="TextBox 48">
                  <a:extLst>
                    <a:ext uri="{FF2B5EF4-FFF2-40B4-BE49-F238E27FC236}">
                      <a16:creationId xmlns:a16="http://schemas.microsoft.com/office/drawing/2014/main" id="{80867465-CEB3-7F47-29B8-C20F10BC625D}"/>
                    </a:ext>
                  </a:extLst>
                </p:cNvPr>
                <p:cNvSpPr txBox="1"/>
                <p:nvPr/>
              </p:nvSpPr>
              <p:spPr>
                <a:xfrm>
                  <a:off x="3508406" y="4252602"/>
                  <a:ext cx="990238" cy="495709"/>
                </a:xfrm>
                <a:prstGeom prst="rect">
                  <a:avLst/>
                </a:prstGeom>
                <a:noFill/>
              </p:spPr>
              <p:txBody>
                <a:bodyPr wrap="square" rtlCol="0">
                  <a:spAutoFit/>
                </a:bodyPr>
                <a:lstStyle/>
                <a:p>
                  <a:pPr algn="ctr"/>
                  <a:r>
                    <a:rPr lang="en-US" sz="3200" b="1">
                      <a:solidFill>
                        <a:srgbClr val="FFFFFF"/>
                      </a:solidFill>
                      <a:latin typeface="Poppins Bold"/>
                      <a:cs typeface="Poppins Bold"/>
                      <a:sym typeface="inpin heiti" panose="00000500000000000000" pitchFamily="2" charset="-122"/>
                    </a:rPr>
                    <a:t>80%</a:t>
                  </a:r>
                  <a:endParaRPr lang="id-ID" sz="3200" b="1">
                    <a:solidFill>
                      <a:srgbClr val="FFFFFF"/>
                    </a:solidFill>
                    <a:latin typeface="Poppins Bold"/>
                    <a:cs typeface="Poppins Bold"/>
                    <a:sym typeface="inpin heiti" panose="00000500000000000000" pitchFamily="2" charset="-122"/>
                  </a:endParaRPr>
                </a:p>
              </p:txBody>
            </p:sp>
          </p:grpSp>
        </p:grpSp>
      </p:grpSp>
      <p:sp>
        <p:nvSpPr>
          <p:cNvPr id="20" name="TextBox 22">
            <a:extLst>
              <a:ext uri="{FF2B5EF4-FFF2-40B4-BE49-F238E27FC236}">
                <a16:creationId xmlns:a16="http://schemas.microsoft.com/office/drawing/2014/main" id="{150F463E-5B00-84EC-E56E-9259477B1340}"/>
              </a:ext>
            </a:extLst>
          </p:cNvPr>
          <p:cNvSpPr txBox="1"/>
          <p:nvPr/>
        </p:nvSpPr>
        <p:spPr>
          <a:xfrm>
            <a:off x="1712082" y="3451676"/>
            <a:ext cx="6362390" cy="1466427"/>
          </a:xfrm>
          <a:prstGeom prst="rect">
            <a:avLst/>
          </a:prstGeom>
        </p:spPr>
        <p:txBody>
          <a:bodyPr wrap="square" lIns="0" tIns="0" rIns="0" bIns="0" rtlCol="0" anchor="t">
            <a:spAutoFit/>
          </a:bodyPr>
          <a:lstStyle/>
          <a:p>
            <a:pPr algn="l">
              <a:lnSpc>
                <a:spcPts val="2880"/>
              </a:lnSpc>
            </a:pPr>
            <a:r>
              <a:rPr lang="en-US" sz="2000">
                <a:solidFill>
                  <a:srgbClr val="D9D9D9"/>
                </a:solidFill>
                <a:latin typeface="Poppins"/>
                <a:ea typeface="Poppins"/>
                <a:cs typeface="Poppins"/>
                <a:sym typeface="Poppins"/>
              </a:rPr>
              <a:t>The conversion rate of 5G is quite low, so</a:t>
            </a:r>
            <a:r>
              <a:rPr lang="zh-CN" altLang="en-US" sz="2000">
                <a:solidFill>
                  <a:srgbClr val="D9D9D9"/>
                </a:solidFill>
                <a:latin typeface="Poppins"/>
                <a:ea typeface="Poppins"/>
                <a:cs typeface="Poppins"/>
                <a:sym typeface="Poppins"/>
              </a:rPr>
              <a:t> </a:t>
            </a:r>
            <a:r>
              <a:rPr lang="en-US" altLang="zh-CN" sz="2000">
                <a:solidFill>
                  <a:srgbClr val="D9D9D9"/>
                </a:solidFill>
                <a:latin typeface="Poppins"/>
                <a:ea typeface="Poppins"/>
                <a:cs typeface="Poppins"/>
                <a:sym typeface="Poppins"/>
              </a:rPr>
              <a:t>there</a:t>
            </a:r>
            <a:r>
              <a:rPr lang="zh-CN" altLang="en-US" sz="2000">
                <a:solidFill>
                  <a:srgbClr val="D9D9D9"/>
                </a:solidFill>
                <a:latin typeface="Poppins"/>
                <a:ea typeface="Poppins"/>
                <a:cs typeface="Poppins"/>
                <a:sym typeface="Poppins"/>
              </a:rPr>
              <a:t> </a:t>
            </a:r>
            <a:r>
              <a:rPr lang="en-US" altLang="zh-CN" sz="2000">
                <a:solidFill>
                  <a:srgbClr val="D9D9D9"/>
                </a:solidFill>
                <a:latin typeface="Poppins"/>
                <a:ea typeface="Poppins"/>
                <a:cs typeface="Poppins"/>
                <a:sym typeface="Poppins"/>
              </a:rPr>
              <a:t>is</a:t>
            </a:r>
            <a:r>
              <a:rPr lang="zh-CN" altLang="en-US" sz="2000">
                <a:solidFill>
                  <a:srgbClr val="D9D9D9"/>
                </a:solidFill>
                <a:latin typeface="Poppins"/>
                <a:ea typeface="Poppins"/>
                <a:cs typeface="Poppins"/>
                <a:sym typeface="Poppins"/>
              </a:rPr>
              <a:t> </a:t>
            </a:r>
            <a:r>
              <a:rPr lang="en-US" altLang="zh-CN" sz="2000">
                <a:solidFill>
                  <a:srgbClr val="D9D9D9"/>
                </a:solidFill>
                <a:latin typeface="Poppins"/>
                <a:ea typeface="Poppins"/>
                <a:cs typeface="Poppins"/>
                <a:sym typeface="Poppins"/>
              </a:rPr>
              <a:t>great</a:t>
            </a:r>
            <a:r>
              <a:rPr lang="zh-CN" altLang="en-US" sz="2000">
                <a:solidFill>
                  <a:srgbClr val="D9D9D9"/>
                </a:solidFill>
                <a:latin typeface="Poppins"/>
                <a:ea typeface="Poppins"/>
                <a:cs typeface="Poppins"/>
                <a:sym typeface="Poppins"/>
              </a:rPr>
              <a:t> </a:t>
            </a:r>
            <a:r>
              <a:rPr lang="en-US" altLang="zh-CN" sz="2000">
                <a:solidFill>
                  <a:srgbClr val="D9D9D9"/>
                </a:solidFill>
                <a:latin typeface="Poppins"/>
                <a:ea typeface="Poppins"/>
                <a:cs typeface="Poppins"/>
                <a:sym typeface="Poppins"/>
              </a:rPr>
              <a:t>potential</a:t>
            </a:r>
            <a:r>
              <a:rPr lang="zh-CN" altLang="en-US" sz="2000">
                <a:solidFill>
                  <a:srgbClr val="D9D9D9"/>
                </a:solidFill>
                <a:latin typeface="Poppins"/>
                <a:ea typeface="Poppins"/>
                <a:cs typeface="Poppins"/>
                <a:sym typeface="Poppins"/>
              </a:rPr>
              <a:t> </a:t>
            </a:r>
            <a:r>
              <a:rPr lang="en-US" altLang="zh-CN" sz="2000">
                <a:solidFill>
                  <a:srgbClr val="D9D9D9"/>
                </a:solidFill>
                <a:latin typeface="Poppins"/>
                <a:ea typeface="Poppins"/>
                <a:cs typeface="Poppins"/>
                <a:sym typeface="Poppins"/>
              </a:rPr>
              <a:t>for</a:t>
            </a:r>
            <a:r>
              <a:rPr lang="zh-CN" altLang="en-US" sz="2000">
                <a:solidFill>
                  <a:srgbClr val="D9D9D9"/>
                </a:solidFill>
                <a:latin typeface="Poppins"/>
                <a:ea typeface="Poppins"/>
                <a:cs typeface="Poppins"/>
                <a:sym typeface="Poppins"/>
              </a:rPr>
              <a:t> </a:t>
            </a:r>
            <a:r>
              <a:rPr lang="en-US" altLang="zh-CN" sz="2000">
                <a:solidFill>
                  <a:srgbClr val="D9D9D9"/>
                </a:solidFill>
                <a:latin typeface="Poppins"/>
                <a:ea typeface="Poppins"/>
                <a:cs typeface="Poppins"/>
                <a:sym typeface="Poppins"/>
              </a:rPr>
              <a:t>future</a:t>
            </a:r>
            <a:r>
              <a:rPr lang="zh-CN" altLang="en-US" sz="2000">
                <a:solidFill>
                  <a:srgbClr val="D9D9D9"/>
                </a:solidFill>
                <a:latin typeface="Poppins"/>
                <a:ea typeface="Poppins"/>
                <a:cs typeface="Poppins"/>
                <a:sym typeface="Poppins"/>
              </a:rPr>
              <a:t> </a:t>
            </a:r>
            <a:r>
              <a:rPr lang="en-US" altLang="zh-CN" sz="2000">
                <a:solidFill>
                  <a:srgbClr val="D9D9D9"/>
                </a:solidFill>
                <a:latin typeface="Poppins"/>
                <a:ea typeface="Poppins"/>
                <a:cs typeface="Poppins"/>
                <a:sym typeface="Poppins"/>
              </a:rPr>
              <a:t>5G</a:t>
            </a:r>
            <a:r>
              <a:rPr lang="zh-CN" altLang="en-US" sz="2000">
                <a:solidFill>
                  <a:srgbClr val="D9D9D9"/>
                </a:solidFill>
                <a:latin typeface="Poppins"/>
                <a:ea typeface="Poppins"/>
                <a:cs typeface="Poppins"/>
                <a:sym typeface="Poppins"/>
              </a:rPr>
              <a:t> </a:t>
            </a:r>
            <a:r>
              <a:rPr lang="en-US" altLang="zh-CN" sz="2000">
                <a:solidFill>
                  <a:srgbClr val="D9D9D9"/>
                </a:solidFill>
                <a:latin typeface="Poppins"/>
                <a:ea typeface="Poppins"/>
                <a:cs typeface="Poppins"/>
                <a:sym typeface="Poppins"/>
              </a:rPr>
              <a:t>growth. Besides, Unique patterns can be identified among different variables. </a:t>
            </a:r>
            <a:endParaRPr lang="en-US" sz="2000">
              <a:solidFill>
                <a:srgbClr val="D9D9D9"/>
              </a:solidFill>
              <a:latin typeface="Poppins"/>
              <a:ea typeface="Poppins"/>
              <a:cs typeface="Poppins"/>
              <a:sym typeface="Poppins"/>
            </a:endParaRPr>
          </a:p>
        </p:txBody>
      </p:sp>
      <p:grpSp>
        <p:nvGrpSpPr>
          <p:cNvPr id="51" name="组合 50">
            <a:extLst>
              <a:ext uri="{FF2B5EF4-FFF2-40B4-BE49-F238E27FC236}">
                <a16:creationId xmlns:a16="http://schemas.microsoft.com/office/drawing/2014/main" id="{886501DE-51F6-030D-EB93-E59A9EA76963}"/>
              </a:ext>
            </a:extLst>
          </p:cNvPr>
          <p:cNvGrpSpPr/>
          <p:nvPr/>
        </p:nvGrpSpPr>
        <p:grpSpPr>
          <a:xfrm>
            <a:off x="9950451" y="1577229"/>
            <a:ext cx="7233072" cy="2524096"/>
            <a:chOff x="10119117" y="982875"/>
            <a:chExt cx="6218756" cy="2170135"/>
          </a:xfrm>
          <a:solidFill>
            <a:srgbClr val="A9D8BB"/>
          </a:solidFill>
        </p:grpSpPr>
        <p:pic>
          <p:nvPicPr>
            <p:cNvPr id="22" name="图片 21" descr="图表, 条形图&#10;&#10;描述已自动生成">
              <a:extLst>
                <a:ext uri="{FF2B5EF4-FFF2-40B4-BE49-F238E27FC236}">
                  <a16:creationId xmlns:a16="http://schemas.microsoft.com/office/drawing/2014/main" id="{595B5CFB-A7B6-A831-E0B3-25965F01ED49}"/>
                </a:ext>
              </a:extLst>
            </p:cNvPr>
            <p:cNvPicPr>
              <a:picLocks noChangeAspect="1"/>
            </p:cNvPicPr>
            <p:nvPr/>
          </p:nvPicPr>
          <p:blipFill>
            <a:blip r:embed="rId5">
              <a:extLst>
                <a:ext uri="{28A0092B-C50C-407E-A947-70E740481C1C}">
                  <a14:useLocalDpi xmlns:a14="http://schemas.microsoft.com/office/drawing/2010/main" val="0"/>
                </a:ext>
              </a:extLst>
            </a:blip>
            <a:srcRect t="11984"/>
            <a:stretch/>
          </p:blipFill>
          <p:spPr>
            <a:xfrm>
              <a:off x="10119117" y="982875"/>
              <a:ext cx="3080530" cy="2033509"/>
            </a:xfrm>
            <a:prstGeom prst="rect">
              <a:avLst/>
            </a:prstGeom>
            <a:grpFill/>
          </p:spPr>
        </p:pic>
        <p:pic>
          <p:nvPicPr>
            <p:cNvPr id="24" name="图片 23" descr="图表, 条形图&#10;&#10;描述已自动生成">
              <a:extLst>
                <a:ext uri="{FF2B5EF4-FFF2-40B4-BE49-F238E27FC236}">
                  <a16:creationId xmlns:a16="http://schemas.microsoft.com/office/drawing/2014/main" id="{74CAF5B2-AF32-DC6D-C3FA-2C5462E0B5C4}"/>
                </a:ext>
              </a:extLst>
            </p:cNvPr>
            <p:cNvPicPr>
              <a:picLocks noChangeAspect="1"/>
            </p:cNvPicPr>
            <p:nvPr/>
          </p:nvPicPr>
          <p:blipFill>
            <a:blip r:embed="rId6">
              <a:extLst>
                <a:ext uri="{28A0092B-C50C-407E-A947-70E740481C1C}">
                  <a14:useLocalDpi xmlns:a14="http://schemas.microsoft.com/office/drawing/2010/main" val="0"/>
                </a:ext>
              </a:extLst>
            </a:blip>
            <a:srcRect t="8251" b="7203"/>
            <a:stretch/>
          </p:blipFill>
          <p:spPr>
            <a:xfrm>
              <a:off x="13168719" y="1023098"/>
              <a:ext cx="3169154" cy="2129912"/>
            </a:xfrm>
            <a:prstGeom prst="rect">
              <a:avLst/>
            </a:prstGeom>
            <a:grpFill/>
          </p:spPr>
        </p:pic>
      </p:grpSp>
      <p:grpSp>
        <p:nvGrpSpPr>
          <p:cNvPr id="52" name="组合 51">
            <a:extLst>
              <a:ext uri="{FF2B5EF4-FFF2-40B4-BE49-F238E27FC236}">
                <a16:creationId xmlns:a16="http://schemas.microsoft.com/office/drawing/2014/main" id="{3CDD20C7-1F68-8062-896B-AB32D9392E20}"/>
              </a:ext>
            </a:extLst>
          </p:cNvPr>
          <p:cNvGrpSpPr/>
          <p:nvPr/>
        </p:nvGrpSpPr>
        <p:grpSpPr>
          <a:xfrm>
            <a:off x="9728997" y="5959478"/>
            <a:ext cx="7608873" cy="2501384"/>
            <a:chOff x="9959647" y="4212598"/>
            <a:chExt cx="6541858" cy="2150607"/>
          </a:xfrm>
        </p:grpSpPr>
        <p:pic>
          <p:nvPicPr>
            <p:cNvPr id="30" name="图片 29" descr="图表, 条形图&#10;&#10;描述已自动生成">
              <a:extLst>
                <a:ext uri="{FF2B5EF4-FFF2-40B4-BE49-F238E27FC236}">
                  <a16:creationId xmlns:a16="http://schemas.microsoft.com/office/drawing/2014/main" id="{000FD04D-50E8-9FB4-322D-6D525BECC88A}"/>
                </a:ext>
              </a:extLst>
            </p:cNvPr>
            <p:cNvPicPr>
              <a:picLocks noChangeAspect="1"/>
            </p:cNvPicPr>
            <p:nvPr/>
          </p:nvPicPr>
          <p:blipFill>
            <a:blip r:embed="rId7">
              <a:extLst>
                <a:ext uri="{28A0092B-C50C-407E-A947-70E740481C1C}">
                  <a14:useLocalDpi xmlns:a14="http://schemas.microsoft.com/office/drawing/2010/main" val="0"/>
                </a:ext>
              </a:extLst>
            </a:blip>
            <a:srcRect t="11498"/>
            <a:stretch/>
          </p:blipFill>
          <p:spPr>
            <a:xfrm>
              <a:off x="9959647" y="4212598"/>
              <a:ext cx="3240000" cy="2150607"/>
            </a:xfrm>
            <a:prstGeom prst="rect">
              <a:avLst/>
            </a:prstGeom>
          </p:spPr>
        </p:pic>
        <p:pic>
          <p:nvPicPr>
            <p:cNvPr id="32" name="图片 31" descr="图表, 条形图&#10;&#10;描述已自动生成">
              <a:extLst>
                <a:ext uri="{FF2B5EF4-FFF2-40B4-BE49-F238E27FC236}">
                  <a16:creationId xmlns:a16="http://schemas.microsoft.com/office/drawing/2014/main" id="{7690175B-4AF5-487F-8CA6-B395EFD4F4F1}"/>
                </a:ext>
              </a:extLst>
            </p:cNvPr>
            <p:cNvPicPr>
              <a:picLocks noChangeAspect="1"/>
            </p:cNvPicPr>
            <p:nvPr/>
          </p:nvPicPr>
          <p:blipFill>
            <a:blip r:embed="rId8">
              <a:extLst>
                <a:ext uri="{28A0092B-C50C-407E-A947-70E740481C1C}">
                  <a14:useLocalDpi xmlns:a14="http://schemas.microsoft.com/office/drawing/2010/main" val="0"/>
                </a:ext>
              </a:extLst>
            </a:blip>
            <a:srcRect t="11498" b="4678"/>
            <a:stretch/>
          </p:blipFill>
          <p:spPr>
            <a:xfrm>
              <a:off x="13261505" y="4212598"/>
              <a:ext cx="3240000" cy="2036943"/>
            </a:xfrm>
            <a:prstGeom prst="rect">
              <a:avLst/>
            </a:prstGeom>
          </p:spPr>
        </p:pic>
      </p:grpSp>
      <p:sp>
        <p:nvSpPr>
          <p:cNvPr id="38" name="TextBox 24">
            <a:extLst>
              <a:ext uri="{FF2B5EF4-FFF2-40B4-BE49-F238E27FC236}">
                <a16:creationId xmlns:a16="http://schemas.microsoft.com/office/drawing/2014/main" id="{0DE42C44-E80C-3B0F-D7E9-3D91B14F0663}"/>
              </a:ext>
            </a:extLst>
          </p:cNvPr>
          <p:cNvSpPr txBox="1"/>
          <p:nvPr/>
        </p:nvSpPr>
        <p:spPr>
          <a:xfrm>
            <a:off x="10327739" y="4385969"/>
            <a:ext cx="7018356" cy="492443"/>
          </a:xfrm>
          <a:prstGeom prst="rect">
            <a:avLst/>
          </a:prstGeom>
        </p:spPr>
        <p:txBody>
          <a:bodyPr wrap="square" lIns="0" tIns="0" rIns="0" bIns="0" rtlCol="0" anchor="t">
            <a:spAutoFit/>
          </a:bodyPr>
          <a:lstStyle/>
          <a:p>
            <a:pPr algn="ctr"/>
            <a:r>
              <a:rPr lang="en-US" altLang="zh-CN" sz="1600">
                <a:solidFill>
                  <a:srgbClr val="545454"/>
                </a:solidFill>
                <a:latin typeface="Poppins"/>
                <a:ea typeface="Poppins"/>
                <a:cs typeface="Poppins"/>
                <a:sym typeface="Poppins"/>
              </a:rPr>
              <a:t>Corporate users have the highest 5G conversion rate, </a:t>
            </a:r>
          </a:p>
          <a:p>
            <a:pPr algn="ctr"/>
            <a:r>
              <a:rPr lang="en-US" altLang="zh-CN" sz="1600">
                <a:solidFill>
                  <a:srgbClr val="545454"/>
                </a:solidFill>
                <a:latin typeface="Poppins"/>
                <a:ea typeface="Poppins"/>
                <a:cs typeface="Poppins"/>
                <a:sym typeface="Poppins"/>
              </a:rPr>
              <a:t>while campus users have the lowest 5G rate and user amount.</a:t>
            </a:r>
            <a:endParaRPr lang="en-US" sz="1600">
              <a:solidFill>
                <a:srgbClr val="545454"/>
              </a:solidFill>
              <a:latin typeface="Poppins"/>
              <a:ea typeface="Poppins"/>
              <a:cs typeface="Poppins"/>
              <a:sym typeface="Poppins"/>
            </a:endParaRPr>
          </a:p>
        </p:txBody>
      </p:sp>
      <p:sp>
        <p:nvSpPr>
          <p:cNvPr id="41" name="TextBox 24">
            <a:extLst>
              <a:ext uri="{FF2B5EF4-FFF2-40B4-BE49-F238E27FC236}">
                <a16:creationId xmlns:a16="http://schemas.microsoft.com/office/drawing/2014/main" id="{E1AEADCC-DADA-A910-0DE4-21A623179BA8}"/>
              </a:ext>
            </a:extLst>
          </p:cNvPr>
          <p:cNvSpPr txBox="1"/>
          <p:nvPr/>
        </p:nvSpPr>
        <p:spPr>
          <a:xfrm>
            <a:off x="10401154" y="8575089"/>
            <a:ext cx="6858145" cy="492443"/>
          </a:xfrm>
          <a:prstGeom prst="rect">
            <a:avLst/>
          </a:prstGeom>
        </p:spPr>
        <p:txBody>
          <a:bodyPr wrap="square" lIns="0" tIns="0" rIns="0" bIns="0" rtlCol="0" anchor="t">
            <a:spAutoFit/>
          </a:bodyPr>
          <a:lstStyle/>
          <a:p>
            <a:pPr algn="ctr"/>
            <a:r>
              <a:rPr lang="en-US" altLang="zh-CN" sz="1600">
                <a:solidFill>
                  <a:srgbClr val="545454"/>
                </a:solidFill>
                <a:latin typeface="Poppins"/>
                <a:ea typeface="Poppins"/>
                <a:cs typeface="Poppins"/>
                <a:sym typeface="Poppins"/>
              </a:rPr>
              <a:t>Starting from user level 4, 5G conversion rate is </a:t>
            </a:r>
          </a:p>
          <a:p>
            <a:pPr algn="ctr"/>
            <a:r>
              <a:rPr lang="en-US" altLang="zh-CN" sz="1600">
                <a:solidFill>
                  <a:srgbClr val="545454"/>
                </a:solidFill>
                <a:latin typeface="Poppins"/>
                <a:ea typeface="Poppins"/>
                <a:cs typeface="Poppins"/>
                <a:sym typeface="Poppins"/>
              </a:rPr>
              <a:t>much higher than those of lower-level users.</a:t>
            </a:r>
            <a:endParaRPr lang="en-US" sz="1600">
              <a:solidFill>
                <a:srgbClr val="545454"/>
              </a:solidFill>
              <a:latin typeface="Poppins"/>
              <a:ea typeface="Poppins"/>
              <a:cs typeface="Poppins"/>
              <a:sym typeface="Poppins"/>
            </a:endParaRPr>
          </a:p>
        </p:txBody>
      </p:sp>
      <p:cxnSp>
        <p:nvCxnSpPr>
          <p:cNvPr id="43" name="直接连接符 42">
            <a:extLst>
              <a:ext uri="{FF2B5EF4-FFF2-40B4-BE49-F238E27FC236}">
                <a16:creationId xmlns:a16="http://schemas.microsoft.com/office/drawing/2014/main" id="{ECC0C249-E366-3AD5-F321-E7577C9FEBF4}"/>
              </a:ext>
            </a:extLst>
          </p:cNvPr>
          <p:cNvCxnSpPr>
            <a:cxnSpLocks/>
          </p:cNvCxnSpPr>
          <p:nvPr/>
        </p:nvCxnSpPr>
        <p:spPr>
          <a:xfrm>
            <a:off x="9764970" y="5190889"/>
            <a:ext cx="7696864"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0" name="组合 69">
            <a:extLst>
              <a:ext uri="{FF2B5EF4-FFF2-40B4-BE49-F238E27FC236}">
                <a16:creationId xmlns:a16="http://schemas.microsoft.com/office/drawing/2014/main" id="{F17FFE6F-6F14-F0BE-5A77-FBD489454D72}"/>
              </a:ext>
            </a:extLst>
          </p:cNvPr>
          <p:cNvGrpSpPr/>
          <p:nvPr/>
        </p:nvGrpSpPr>
        <p:grpSpPr>
          <a:xfrm>
            <a:off x="14563968" y="10396095"/>
            <a:ext cx="1125399" cy="478022"/>
            <a:chOff x="16130726" y="710214"/>
            <a:chExt cx="1125399" cy="478022"/>
          </a:xfrm>
        </p:grpSpPr>
        <p:sp>
          <p:nvSpPr>
            <p:cNvPr id="65" name="矩形 64">
              <a:extLst>
                <a:ext uri="{FF2B5EF4-FFF2-40B4-BE49-F238E27FC236}">
                  <a16:creationId xmlns:a16="http://schemas.microsoft.com/office/drawing/2014/main" id="{439E4D4E-394B-C93A-699B-C4E41BFAE545}"/>
                </a:ext>
              </a:extLst>
            </p:cNvPr>
            <p:cNvSpPr/>
            <p:nvPr/>
          </p:nvSpPr>
          <p:spPr>
            <a:xfrm>
              <a:off x="16130726" y="710214"/>
              <a:ext cx="195309" cy="195309"/>
            </a:xfrm>
            <a:prstGeom prst="rect">
              <a:avLst/>
            </a:prstGeom>
            <a:solidFill>
              <a:srgbClr val="495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24">
              <a:extLst>
                <a:ext uri="{FF2B5EF4-FFF2-40B4-BE49-F238E27FC236}">
                  <a16:creationId xmlns:a16="http://schemas.microsoft.com/office/drawing/2014/main" id="{14E5D4B6-C322-DBA5-FFB0-F17A41183A54}"/>
                </a:ext>
              </a:extLst>
            </p:cNvPr>
            <p:cNvSpPr txBox="1"/>
            <p:nvPr/>
          </p:nvSpPr>
          <p:spPr>
            <a:xfrm>
              <a:off x="16436975" y="715984"/>
              <a:ext cx="517432" cy="184666"/>
            </a:xfrm>
            <a:prstGeom prst="rect">
              <a:avLst/>
            </a:prstGeom>
          </p:spPr>
          <p:txBody>
            <a:bodyPr wrap="square" lIns="0" tIns="0" rIns="0" bIns="0" rtlCol="0" anchor="t">
              <a:spAutoFit/>
            </a:bodyPr>
            <a:lstStyle/>
            <a:p>
              <a:r>
                <a:rPr lang="en-US" altLang="zh-CN" sz="1200">
                  <a:solidFill>
                    <a:srgbClr val="545454"/>
                  </a:solidFill>
                  <a:latin typeface="Poppins"/>
                  <a:ea typeface="Poppins"/>
                  <a:cs typeface="Poppins"/>
                  <a:sym typeface="Poppins"/>
                </a:rPr>
                <a:t>5G</a:t>
              </a:r>
              <a:endParaRPr lang="en-US" sz="1200">
                <a:solidFill>
                  <a:srgbClr val="545454"/>
                </a:solidFill>
                <a:latin typeface="Poppins"/>
                <a:ea typeface="Poppins"/>
                <a:cs typeface="Poppins"/>
                <a:sym typeface="Poppins"/>
              </a:endParaRPr>
            </a:p>
          </p:txBody>
        </p:sp>
        <p:sp>
          <p:nvSpPr>
            <p:cNvPr id="68" name="矩形 67">
              <a:extLst>
                <a:ext uri="{FF2B5EF4-FFF2-40B4-BE49-F238E27FC236}">
                  <a16:creationId xmlns:a16="http://schemas.microsoft.com/office/drawing/2014/main" id="{0D0AC16C-2056-254E-ACE0-3030792296BC}"/>
                </a:ext>
              </a:extLst>
            </p:cNvPr>
            <p:cNvSpPr/>
            <p:nvPr/>
          </p:nvSpPr>
          <p:spPr>
            <a:xfrm>
              <a:off x="16130726" y="992927"/>
              <a:ext cx="195309" cy="195309"/>
            </a:xfrm>
            <a:prstGeom prst="rect">
              <a:avLst/>
            </a:prstGeom>
            <a:solidFill>
              <a:srgbClr val="479C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24">
              <a:extLst>
                <a:ext uri="{FF2B5EF4-FFF2-40B4-BE49-F238E27FC236}">
                  <a16:creationId xmlns:a16="http://schemas.microsoft.com/office/drawing/2014/main" id="{AA90323C-375D-DDCF-8371-8B49DCC8AA2B}"/>
                </a:ext>
              </a:extLst>
            </p:cNvPr>
            <p:cNvSpPr txBox="1"/>
            <p:nvPr/>
          </p:nvSpPr>
          <p:spPr>
            <a:xfrm>
              <a:off x="16436975" y="998697"/>
              <a:ext cx="819150" cy="184666"/>
            </a:xfrm>
            <a:prstGeom prst="rect">
              <a:avLst/>
            </a:prstGeom>
          </p:spPr>
          <p:txBody>
            <a:bodyPr wrap="square" lIns="0" tIns="0" rIns="0" bIns="0" rtlCol="0" anchor="t">
              <a:spAutoFit/>
            </a:bodyPr>
            <a:lstStyle/>
            <a:p>
              <a:r>
                <a:rPr lang="en-US" altLang="zh-CN" sz="1200">
                  <a:solidFill>
                    <a:srgbClr val="545454"/>
                  </a:solidFill>
                  <a:latin typeface="Poppins"/>
                  <a:ea typeface="Poppins"/>
                  <a:cs typeface="Poppins"/>
                  <a:sym typeface="Poppins"/>
                </a:rPr>
                <a:t>Non 5G</a:t>
              </a:r>
              <a:endParaRPr lang="en-US" sz="1200">
                <a:solidFill>
                  <a:srgbClr val="545454"/>
                </a:solidFill>
                <a:latin typeface="Poppins"/>
                <a:ea typeface="Poppins"/>
                <a:cs typeface="Poppins"/>
                <a:sym typeface="Poppins"/>
              </a:endParaRPr>
            </a:p>
          </p:txBody>
        </p:sp>
      </p:grpSp>
      <p:pic>
        <p:nvPicPr>
          <p:cNvPr id="74" name="图片 73">
            <a:extLst>
              <a:ext uri="{FF2B5EF4-FFF2-40B4-BE49-F238E27FC236}">
                <a16:creationId xmlns:a16="http://schemas.microsoft.com/office/drawing/2014/main" id="{F2C66832-6EF5-5635-9D0A-1F0D3A92D515}"/>
              </a:ext>
            </a:extLst>
          </p:cNvPr>
          <p:cNvPicPr>
            <a:picLocks noChangeAspect="1"/>
          </p:cNvPicPr>
          <p:nvPr/>
        </p:nvPicPr>
        <p:blipFill>
          <a:blip r:embed="rId9"/>
          <a:stretch>
            <a:fillRect/>
          </a:stretch>
        </p:blipFill>
        <p:spPr>
          <a:xfrm>
            <a:off x="17144429" y="7680900"/>
            <a:ext cx="916341" cy="495319"/>
          </a:xfrm>
          <a:prstGeom prst="rect">
            <a:avLst/>
          </a:prstGeom>
        </p:spPr>
      </p:pic>
      <p:pic>
        <p:nvPicPr>
          <p:cNvPr id="75" name="图片 74">
            <a:extLst>
              <a:ext uri="{FF2B5EF4-FFF2-40B4-BE49-F238E27FC236}">
                <a16:creationId xmlns:a16="http://schemas.microsoft.com/office/drawing/2014/main" id="{C13EC034-8291-5F0B-6047-1D6654DA1BC5}"/>
              </a:ext>
            </a:extLst>
          </p:cNvPr>
          <p:cNvPicPr>
            <a:picLocks noChangeAspect="1"/>
          </p:cNvPicPr>
          <p:nvPr/>
        </p:nvPicPr>
        <p:blipFill>
          <a:blip r:embed="rId9"/>
          <a:stretch>
            <a:fillRect/>
          </a:stretch>
        </p:blipFill>
        <p:spPr>
          <a:xfrm>
            <a:off x="17144429" y="3202906"/>
            <a:ext cx="916341" cy="495319"/>
          </a:xfrm>
          <a:prstGeom prst="rect">
            <a:avLst/>
          </a:prstGeom>
        </p:spPr>
      </p:pic>
      <p:sp>
        <p:nvSpPr>
          <p:cNvPr id="76" name="TextBox 24">
            <a:extLst>
              <a:ext uri="{FF2B5EF4-FFF2-40B4-BE49-F238E27FC236}">
                <a16:creationId xmlns:a16="http://schemas.microsoft.com/office/drawing/2014/main" id="{0BFD90C5-68E1-5D3A-F730-554D9DC03F3F}"/>
              </a:ext>
            </a:extLst>
          </p:cNvPr>
          <p:cNvSpPr txBox="1"/>
          <p:nvPr/>
        </p:nvSpPr>
        <p:spPr>
          <a:xfrm>
            <a:off x="11940354" y="1031756"/>
            <a:ext cx="3258105" cy="246221"/>
          </a:xfrm>
          <a:prstGeom prst="rect">
            <a:avLst/>
          </a:prstGeom>
        </p:spPr>
        <p:txBody>
          <a:bodyPr wrap="square" lIns="0" tIns="0" rIns="0" bIns="0" rtlCol="0" anchor="t">
            <a:spAutoFit/>
          </a:bodyPr>
          <a:lstStyle/>
          <a:p>
            <a:pPr algn="ctr"/>
            <a:r>
              <a:rPr lang="en-US" altLang="zh-CN" sz="1600" b="1">
                <a:solidFill>
                  <a:schemeClr val="tx1">
                    <a:lumMod val="85000"/>
                    <a:lumOff val="15000"/>
                  </a:schemeClr>
                </a:solidFill>
                <a:latin typeface="Poppins"/>
                <a:ea typeface="Poppins"/>
                <a:cs typeface="Poppins"/>
                <a:sym typeface="Poppins"/>
              </a:rPr>
              <a:t>Segment</a:t>
            </a:r>
            <a:endParaRPr lang="en-US" sz="1600" b="1">
              <a:solidFill>
                <a:schemeClr val="tx1">
                  <a:lumMod val="85000"/>
                  <a:lumOff val="15000"/>
                </a:schemeClr>
              </a:solidFill>
              <a:latin typeface="Poppins"/>
              <a:ea typeface="Poppins"/>
              <a:cs typeface="Poppins"/>
              <a:sym typeface="Poppins"/>
            </a:endParaRPr>
          </a:p>
        </p:txBody>
      </p:sp>
      <p:sp>
        <p:nvSpPr>
          <p:cNvPr id="77" name="TextBox 24">
            <a:extLst>
              <a:ext uri="{FF2B5EF4-FFF2-40B4-BE49-F238E27FC236}">
                <a16:creationId xmlns:a16="http://schemas.microsoft.com/office/drawing/2014/main" id="{563B41F6-FF64-AC6D-7F9A-37A79D7CD4B1}"/>
              </a:ext>
            </a:extLst>
          </p:cNvPr>
          <p:cNvSpPr txBox="1"/>
          <p:nvPr/>
        </p:nvSpPr>
        <p:spPr>
          <a:xfrm>
            <a:off x="11940354" y="5517444"/>
            <a:ext cx="3258105" cy="246221"/>
          </a:xfrm>
          <a:prstGeom prst="rect">
            <a:avLst/>
          </a:prstGeom>
        </p:spPr>
        <p:txBody>
          <a:bodyPr wrap="square" lIns="0" tIns="0" rIns="0" bIns="0" rtlCol="0" anchor="t">
            <a:spAutoFit/>
          </a:bodyPr>
          <a:lstStyle/>
          <a:p>
            <a:pPr algn="ctr"/>
            <a:r>
              <a:rPr lang="en-US" altLang="zh-CN" sz="1600" b="1">
                <a:solidFill>
                  <a:schemeClr val="tx1">
                    <a:lumMod val="85000"/>
                    <a:lumOff val="15000"/>
                  </a:schemeClr>
                </a:solidFill>
                <a:latin typeface="Poppins"/>
                <a:ea typeface="Poppins"/>
                <a:cs typeface="Poppins"/>
                <a:sym typeface="Poppins"/>
              </a:rPr>
              <a:t>User Level</a:t>
            </a:r>
            <a:endParaRPr lang="en-US" sz="1600" b="1">
              <a:solidFill>
                <a:schemeClr val="tx1">
                  <a:lumMod val="85000"/>
                  <a:lumOff val="15000"/>
                </a:schemeClr>
              </a:solidFill>
              <a:latin typeface="Poppins"/>
              <a:ea typeface="Poppins"/>
              <a:cs typeface="Poppins"/>
              <a:sym typeface="Poppins"/>
            </a:endParaRPr>
          </a:p>
        </p:txBody>
      </p:sp>
      <p:sp>
        <p:nvSpPr>
          <p:cNvPr id="2" name="object 31">
            <a:extLst>
              <a:ext uri="{FF2B5EF4-FFF2-40B4-BE49-F238E27FC236}">
                <a16:creationId xmlns:a16="http://schemas.microsoft.com/office/drawing/2014/main" id="{93BDB7CF-315B-3246-53CB-5E1686CB4EEF}"/>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sz="1600" spc="-60">
                <a:latin typeface="Poppins" panose="00000500000000000000" pitchFamily="2" charset="0"/>
                <a:cs typeface="Poppins" panose="00000500000000000000" pitchFamily="2" charset="0"/>
              </a:rPr>
              <a:t>Zhang Hang</a:t>
            </a:r>
            <a:endParaRPr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7511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 y="-53331"/>
            <a:ext cx="18288004" cy="2670350"/>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p>
        </p:txBody>
      </p:sp>
      <p:sp>
        <p:nvSpPr>
          <p:cNvPr id="4" name="TextBox 4"/>
          <p:cNvSpPr txBox="1"/>
          <p:nvPr/>
        </p:nvSpPr>
        <p:spPr>
          <a:xfrm>
            <a:off x="0" y="-144661"/>
            <a:ext cx="18288000" cy="2031518"/>
          </a:xfrm>
          <a:prstGeom prst="rect">
            <a:avLst/>
          </a:prstGeom>
        </p:spPr>
        <p:txBody>
          <a:bodyPr lIns="50800" tIns="50800" rIns="50800" bIns="50800" rtlCol="0" anchor="ctr"/>
          <a:lstStyle/>
          <a:p>
            <a:pPr algn="ctr">
              <a:lnSpc>
                <a:spcPts val="2659"/>
              </a:lnSpc>
              <a:spcBef>
                <a:spcPct val="0"/>
              </a:spcBef>
            </a:pPr>
            <a:endParaRPr/>
          </a:p>
        </p:txBody>
      </p:sp>
      <p:sp>
        <p:nvSpPr>
          <p:cNvPr id="5" name="TextBox 5"/>
          <p:cNvSpPr txBox="1"/>
          <p:nvPr/>
        </p:nvSpPr>
        <p:spPr>
          <a:xfrm>
            <a:off x="1094783" y="725348"/>
            <a:ext cx="10765398" cy="859210"/>
          </a:xfrm>
          <a:prstGeom prst="rect">
            <a:avLst/>
          </a:prstGeom>
        </p:spPr>
        <p:txBody>
          <a:bodyPr wrap="square" lIns="0" tIns="0" rIns="0" bIns="0" rtlCol="0" anchor="t">
            <a:spAutoFit/>
          </a:bodyPr>
          <a:lstStyle/>
          <a:p>
            <a:pPr algn="l">
              <a:lnSpc>
                <a:spcPts val="6719"/>
              </a:lnSpc>
            </a:pPr>
            <a:r>
              <a:rPr lang="en-US" sz="5599" b="1">
                <a:solidFill>
                  <a:srgbClr val="FFFFFF"/>
                </a:solidFill>
                <a:latin typeface="Poppins Bold"/>
                <a:ea typeface="Poppins Bold"/>
                <a:cs typeface="Poppins Bold"/>
                <a:sym typeface="Poppins Bold"/>
              </a:rPr>
              <a:t>Trend of 5G Conversion</a:t>
            </a:r>
          </a:p>
        </p:txBody>
      </p:sp>
      <p:grpSp>
        <p:nvGrpSpPr>
          <p:cNvPr id="6" name="Group 6"/>
          <p:cNvGrpSpPr/>
          <p:nvPr/>
        </p:nvGrpSpPr>
        <p:grpSpPr>
          <a:xfrm>
            <a:off x="0" y="-144661"/>
            <a:ext cx="6212838" cy="433394"/>
            <a:chOff x="0" y="-38100"/>
            <a:chExt cx="1636303" cy="114145"/>
          </a:xfrm>
        </p:grpSpPr>
        <p:sp>
          <p:nvSpPr>
            <p:cNvPr id="7" name="Freeform 7"/>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p>
          </p:txBody>
        </p:sp>
        <p:sp>
          <p:nvSpPr>
            <p:cNvPr id="8" name="TextBox 8"/>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5320273" y="-3702094"/>
            <a:ext cx="9005307" cy="6565688"/>
          </a:xfrm>
          <a:custGeom>
            <a:avLst/>
            <a:gdLst/>
            <a:ahLst/>
            <a:cxnLst/>
            <a:rect l="l" t="t" r="r" b="b"/>
            <a:pathLst>
              <a:path w="9005307" h="6565688">
                <a:moveTo>
                  <a:pt x="0" y="0"/>
                </a:moveTo>
                <a:lnTo>
                  <a:pt x="9005307" y="0"/>
                </a:lnTo>
                <a:lnTo>
                  <a:pt x="9005307" y="6565688"/>
                </a:lnTo>
                <a:lnTo>
                  <a:pt x="0" y="65656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pic>
        <p:nvPicPr>
          <p:cNvPr id="34" name="图片 33">
            <a:extLst>
              <a:ext uri="{FF2B5EF4-FFF2-40B4-BE49-F238E27FC236}">
                <a16:creationId xmlns:a16="http://schemas.microsoft.com/office/drawing/2014/main" id="{34EF9027-A44F-2441-A088-3A54A2B86F00}"/>
              </a:ext>
            </a:extLst>
          </p:cNvPr>
          <p:cNvPicPr>
            <a:picLocks noChangeAspect="1"/>
          </p:cNvPicPr>
          <p:nvPr/>
        </p:nvPicPr>
        <p:blipFill>
          <a:blip r:embed="rId5">
            <a:extLst>
              <a:ext uri="{28A0092B-C50C-407E-A947-70E740481C1C}">
                <a14:useLocalDpi xmlns:a14="http://schemas.microsoft.com/office/drawing/2010/main" val="0"/>
              </a:ext>
            </a:extLst>
          </a:blip>
          <a:srcRect t="11836"/>
          <a:stretch/>
        </p:blipFill>
        <p:spPr>
          <a:xfrm>
            <a:off x="11860181" y="4161642"/>
            <a:ext cx="5850744" cy="3868691"/>
          </a:xfrm>
          <a:prstGeom prst="rect">
            <a:avLst/>
          </a:prstGeom>
        </p:spPr>
      </p:pic>
      <p:sp>
        <p:nvSpPr>
          <p:cNvPr id="35" name="TextBox 22">
            <a:extLst>
              <a:ext uri="{FF2B5EF4-FFF2-40B4-BE49-F238E27FC236}">
                <a16:creationId xmlns:a16="http://schemas.microsoft.com/office/drawing/2014/main" id="{11D2EAC8-D232-0F63-DE78-7526235B05EF}"/>
              </a:ext>
            </a:extLst>
          </p:cNvPr>
          <p:cNvSpPr txBox="1"/>
          <p:nvPr/>
        </p:nvSpPr>
        <p:spPr>
          <a:xfrm>
            <a:off x="1094782" y="1711488"/>
            <a:ext cx="10563818" cy="350737"/>
          </a:xfrm>
          <a:prstGeom prst="rect">
            <a:avLst/>
          </a:prstGeom>
        </p:spPr>
        <p:txBody>
          <a:bodyPr wrap="square" lIns="0" tIns="0" rIns="0" bIns="0" rtlCol="0" anchor="t">
            <a:spAutoFit/>
          </a:bodyPr>
          <a:lstStyle/>
          <a:p>
            <a:pPr algn="l">
              <a:lnSpc>
                <a:spcPts val="2880"/>
              </a:lnSpc>
            </a:pPr>
            <a:r>
              <a:rPr lang="en-US" sz="2000">
                <a:solidFill>
                  <a:srgbClr val="D9D9D9"/>
                </a:solidFill>
                <a:latin typeface="Poppins"/>
                <a:ea typeface="Poppins"/>
                <a:cs typeface="Poppins"/>
                <a:sym typeface="Poppins"/>
              </a:rPr>
              <a:t>The proportion of 5G conversions varies with the growth of the numerical variable.</a:t>
            </a:r>
          </a:p>
        </p:txBody>
      </p:sp>
      <p:sp>
        <p:nvSpPr>
          <p:cNvPr id="41" name="TextBox 24">
            <a:extLst>
              <a:ext uri="{FF2B5EF4-FFF2-40B4-BE49-F238E27FC236}">
                <a16:creationId xmlns:a16="http://schemas.microsoft.com/office/drawing/2014/main" id="{699F0B65-5151-19F2-809E-9C26DBB2E3EC}"/>
              </a:ext>
            </a:extLst>
          </p:cNvPr>
          <p:cNvSpPr txBox="1"/>
          <p:nvPr/>
        </p:nvSpPr>
        <p:spPr>
          <a:xfrm>
            <a:off x="13154358" y="3642273"/>
            <a:ext cx="3258105" cy="246221"/>
          </a:xfrm>
          <a:prstGeom prst="rect">
            <a:avLst/>
          </a:prstGeom>
        </p:spPr>
        <p:txBody>
          <a:bodyPr wrap="square" lIns="0" tIns="0" rIns="0" bIns="0" rtlCol="0" anchor="t">
            <a:spAutoFit/>
          </a:bodyPr>
          <a:lstStyle/>
          <a:p>
            <a:pPr algn="ctr"/>
            <a:r>
              <a:rPr lang="en-US" altLang="zh-CN" sz="1600" b="1">
                <a:solidFill>
                  <a:schemeClr val="tx1">
                    <a:lumMod val="85000"/>
                    <a:lumOff val="15000"/>
                  </a:schemeClr>
                </a:solidFill>
                <a:latin typeface="Poppins"/>
                <a:ea typeface="Poppins"/>
                <a:cs typeface="Poppins"/>
                <a:sym typeface="Poppins"/>
              </a:rPr>
              <a:t>Avg DOU in Past 3 Months</a:t>
            </a:r>
          </a:p>
        </p:txBody>
      </p:sp>
      <p:sp>
        <p:nvSpPr>
          <p:cNvPr id="44" name="TextBox 24">
            <a:extLst>
              <a:ext uri="{FF2B5EF4-FFF2-40B4-BE49-F238E27FC236}">
                <a16:creationId xmlns:a16="http://schemas.microsoft.com/office/drawing/2014/main" id="{1524BC9A-EB0C-178D-5C6D-DF8118921573}"/>
              </a:ext>
            </a:extLst>
          </p:cNvPr>
          <p:cNvSpPr txBox="1"/>
          <p:nvPr/>
        </p:nvSpPr>
        <p:spPr>
          <a:xfrm>
            <a:off x="12515850" y="8208233"/>
            <a:ext cx="4677368" cy="738664"/>
          </a:xfrm>
          <a:prstGeom prst="rect">
            <a:avLst/>
          </a:prstGeom>
        </p:spPr>
        <p:txBody>
          <a:bodyPr wrap="square" lIns="0" tIns="0" rIns="0" bIns="0" rtlCol="0" anchor="t">
            <a:spAutoFit/>
          </a:bodyPr>
          <a:lstStyle/>
          <a:p>
            <a:r>
              <a:rPr lang="en-US" altLang="zh-CN" sz="1600">
                <a:solidFill>
                  <a:srgbClr val="545454"/>
                </a:solidFill>
                <a:latin typeface="Poppins"/>
                <a:ea typeface="Poppins"/>
                <a:cs typeface="Poppins"/>
                <a:sym typeface="Poppins"/>
              </a:rPr>
              <a:t>5G user proportion peaks at round 6000MB of DOU, which means users using more data tend to switch to 5G in certain range.</a:t>
            </a:r>
          </a:p>
        </p:txBody>
      </p:sp>
      <p:sp>
        <p:nvSpPr>
          <p:cNvPr id="53" name="矩形 52">
            <a:extLst>
              <a:ext uri="{FF2B5EF4-FFF2-40B4-BE49-F238E27FC236}">
                <a16:creationId xmlns:a16="http://schemas.microsoft.com/office/drawing/2014/main" id="{E17AFB5B-1F79-C706-279D-F151F52C03DE}"/>
              </a:ext>
            </a:extLst>
          </p:cNvPr>
          <p:cNvSpPr/>
          <p:nvPr/>
        </p:nvSpPr>
        <p:spPr>
          <a:xfrm>
            <a:off x="12615484" y="4209745"/>
            <a:ext cx="985837" cy="411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AE23D35-0FE2-0E7F-6814-433BEB034029}"/>
              </a:ext>
            </a:extLst>
          </p:cNvPr>
          <p:cNvSpPr/>
          <p:nvPr/>
        </p:nvSpPr>
        <p:spPr>
          <a:xfrm>
            <a:off x="12796062" y="4331190"/>
            <a:ext cx="985837" cy="320673"/>
          </a:xfrm>
          <a:prstGeom prst="rect">
            <a:avLst/>
          </a:prstGeom>
          <a:solidFill>
            <a:srgbClr val="495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0159F94C-B4D2-9F32-66C3-2370F397B18D}"/>
              </a:ext>
            </a:extLst>
          </p:cNvPr>
          <p:cNvGrpSpPr/>
          <p:nvPr/>
        </p:nvGrpSpPr>
        <p:grpSpPr>
          <a:xfrm>
            <a:off x="406419" y="3642274"/>
            <a:ext cx="5850744" cy="5058402"/>
            <a:chOff x="6132229" y="4006910"/>
            <a:chExt cx="5850744" cy="5058402"/>
          </a:xfrm>
        </p:grpSpPr>
        <p:pic>
          <p:nvPicPr>
            <p:cNvPr id="32" name="图片 31">
              <a:extLst>
                <a:ext uri="{FF2B5EF4-FFF2-40B4-BE49-F238E27FC236}">
                  <a16:creationId xmlns:a16="http://schemas.microsoft.com/office/drawing/2014/main" id="{D28209B8-51FB-BA24-BEC7-5DE8D61FE2AA}"/>
                </a:ext>
              </a:extLst>
            </p:cNvPr>
            <p:cNvPicPr>
              <a:picLocks noChangeAspect="1"/>
            </p:cNvPicPr>
            <p:nvPr/>
          </p:nvPicPr>
          <p:blipFill>
            <a:blip r:embed="rId6">
              <a:extLst>
                <a:ext uri="{28A0092B-C50C-407E-A947-70E740481C1C}">
                  <a14:useLocalDpi xmlns:a14="http://schemas.microsoft.com/office/drawing/2010/main" val="0"/>
                </a:ext>
              </a:extLst>
            </a:blip>
            <a:srcRect t="11836"/>
            <a:stretch/>
          </p:blipFill>
          <p:spPr>
            <a:xfrm>
              <a:off x="6132229" y="4526280"/>
              <a:ext cx="5850744" cy="3868690"/>
            </a:xfrm>
            <a:prstGeom prst="rect">
              <a:avLst/>
            </a:prstGeom>
          </p:spPr>
        </p:pic>
        <p:sp>
          <p:nvSpPr>
            <p:cNvPr id="40" name="TextBox 24">
              <a:extLst>
                <a:ext uri="{FF2B5EF4-FFF2-40B4-BE49-F238E27FC236}">
                  <a16:creationId xmlns:a16="http://schemas.microsoft.com/office/drawing/2014/main" id="{5923BB4C-DDAA-B8EB-E95F-2EECCE594407}"/>
                </a:ext>
              </a:extLst>
            </p:cNvPr>
            <p:cNvSpPr txBox="1"/>
            <p:nvPr/>
          </p:nvSpPr>
          <p:spPr>
            <a:xfrm>
              <a:off x="7428548" y="4006910"/>
              <a:ext cx="3258105" cy="246221"/>
            </a:xfrm>
            <a:prstGeom prst="rect">
              <a:avLst/>
            </a:prstGeom>
          </p:spPr>
          <p:txBody>
            <a:bodyPr wrap="square" lIns="0" tIns="0" rIns="0" bIns="0" rtlCol="0" anchor="t">
              <a:spAutoFit/>
            </a:bodyPr>
            <a:lstStyle/>
            <a:p>
              <a:pPr algn="ctr"/>
              <a:r>
                <a:rPr lang="en-US" altLang="zh-CN" sz="1600" b="1">
                  <a:solidFill>
                    <a:schemeClr val="tx1">
                      <a:lumMod val="85000"/>
                      <a:lumOff val="15000"/>
                    </a:schemeClr>
                  </a:solidFill>
                  <a:latin typeface="Poppins"/>
                  <a:ea typeface="Poppins"/>
                  <a:cs typeface="Poppins"/>
                  <a:sym typeface="Poppins"/>
                </a:rPr>
                <a:t>Tenure in Years</a:t>
              </a:r>
              <a:endParaRPr lang="en-US" sz="1600" b="1">
                <a:solidFill>
                  <a:schemeClr val="tx1">
                    <a:lumMod val="85000"/>
                    <a:lumOff val="15000"/>
                  </a:schemeClr>
                </a:solidFill>
                <a:latin typeface="Poppins"/>
                <a:ea typeface="Poppins"/>
                <a:cs typeface="Poppins"/>
                <a:sym typeface="Poppins"/>
              </a:endParaRPr>
            </a:p>
          </p:txBody>
        </p:sp>
        <p:sp>
          <p:nvSpPr>
            <p:cNvPr id="43" name="TextBox 24">
              <a:extLst>
                <a:ext uri="{FF2B5EF4-FFF2-40B4-BE49-F238E27FC236}">
                  <a16:creationId xmlns:a16="http://schemas.microsoft.com/office/drawing/2014/main" id="{E1D462D0-6AD2-4853-B5E0-363EC89A7C57}"/>
                </a:ext>
              </a:extLst>
            </p:cNvPr>
            <p:cNvSpPr txBox="1"/>
            <p:nvPr/>
          </p:nvSpPr>
          <p:spPr>
            <a:xfrm>
              <a:off x="6807200" y="8572869"/>
              <a:ext cx="4513943" cy="492443"/>
            </a:xfrm>
            <a:prstGeom prst="rect">
              <a:avLst/>
            </a:prstGeom>
          </p:spPr>
          <p:txBody>
            <a:bodyPr wrap="square" lIns="0" tIns="0" rIns="0" bIns="0" rtlCol="0" anchor="t">
              <a:spAutoFit/>
            </a:bodyPr>
            <a:lstStyle/>
            <a:p>
              <a:r>
                <a:rPr lang="en-US" altLang="zh-CN" sz="1600">
                  <a:solidFill>
                    <a:srgbClr val="545454"/>
                  </a:solidFill>
                  <a:latin typeface="Poppins"/>
                  <a:ea typeface="Poppins"/>
                  <a:cs typeface="Poppins"/>
                  <a:sym typeface="Poppins"/>
                </a:rPr>
                <a:t>Users with longer tenure years switch to  5G more than those with shorter ones.</a:t>
              </a:r>
              <a:endParaRPr lang="en-US" sz="1600">
                <a:solidFill>
                  <a:srgbClr val="545454"/>
                </a:solidFill>
                <a:latin typeface="Poppins"/>
                <a:ea typeface="Poppins"/>
                <a:cs typeface="Poppins"/>
                <a:sym typeface="Poppins"/>
              </a:endParaRPr>
            </a:p>
          </p:txBody>
        </p:sp>
        <p:sp>
          <p:nvSpPr>
            <p:cNvPr id="47" name="矩形 46">
              <a:extLst>
                <a:ext uri="{FF2B5EF4-FFF2-40B4-BE49-F238E27FC236}">
                  <a16:creationId xmlns:a16="http://schemas.microsoft.com/office/drawing/2014/main" id="{B2F84ABC-83BF-2216-2AA7-7BB2644AA430}"/>
                </a:ext>
              </a:extLst>
            </p:cNvPr>
            <p:cNvSpPr/>
            <p:nvPr/>
          </p:nvSpPr>
          <p:spPr>
            <a:xfrm>
              <a:off x="10387013" y="4574381"/>
              <a:ext cx="985837" cy="528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FF0D36F0-F8DD-2E79-4504-4602386AC995}"/>
                </a:ext>
              </a:extLst>
            </p:cNvPr>
            <p:cNvSpPr/>
            <p:nvPr/>
          </p:nvSpPr>
          <p:spPr>
            <a:xfrm>
              <a:off x="10204850" y="4695827"/>
              <a:ext cx="985837" cy="528638"/>
            </a:xfrm>
            <a:prstGeom prst="rect">
              <a:avLst/>
            </a:prstGeom>
            <a:solidFill>
              <a:srgbClr val="495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9A4F5D97-DB18-75E9-906E-7F3FEBC856B5}"/>
                </a:ext>
              </a:extLst>
            </p:cNvPr>
            <p:cNvGrpSpPr/>
            <p:nvPr/>
          </p:nvGrpSpPr>
          <p:grpSpPr>
            <a:xfrm>
              <a:off x="7034533" y="4844082"/>
              <a:ext cx="1306285" cy="2957527"/>
              <a:chOff x="7034533" y="4844082"/>
              <a:chExt cx="1306285" cy="2957527"/>
            </a:xfrm>
          </p:grpSpPr>
          <p:sp>
            <p:nvSpPr>
              <p:cNvPr id="56" name="TextBox 24">
                <a:extLst>
                  <a:ext uri="{FF2B5EF4-FFF2-40B4-BE49-F238E27FC236}">
                    <a16:creationId xmlns:a16="http://schemas.microsoft.com/office/drawing/2014/main" id="{83432B40-5B9C-1388-1292-FC6B2B43A136}"/>
                  </a:ext>
                </a:extLst>
              </p:cNvPr>
              <p:cNvSpPr txBox="1"/>
              <p:nvPr/>
            </p:nvSpPr>
            <p:spPr>
              <a:xfrm>
                <a:off x="7034533" y="4844082"/>
                <a:ext cx="825140" cy="307777"/>
              </a:xfrm>
              <a:prstGeom prst="rect">
                <a:avLst/>
              </a:prstGeom>
            </p:spPr>
            <p:txBody>
              <a:bodyPr wrap="square" lIns="0" tIns="0" rIns="0" bIns="0" rtlCol="0" anchor="t">
                <a:spAutoFit/>
              </a:bodyPr>
              <a:lstStyle/>
              <a:p>
                <a:pPr algn="ctr"/>
                <a:r>
                  <a:rPr lang="en-US" altLang="zh-CN" sz="2000">
                    <a:solidFill>
                      <a:schemeClr val="bg1"/>
                    </a:solidFill>
                    <a:latin typeface="Poppins"/>
                    <a:ea typeface="Poppins"/>
                    <a:cs typeface="Poppins"/>
                    <a:sym typeface="Poppins"/>
                  </a:rPr>
                  <a:t>5G</a:t>
                </a:r>
                <a:endParaRPr lang="en-US" sz="2000">
                  <a:solidFill>
                    <a:schemeClr val="bg1"/>
                  </a:solidFill>
                  <a:latin typeface="Poppins"/>
                  <a:ea typeface="Poppins"/>
                  <a:cs typeface="Poppins"/>
                  <a:sym typeface="Poppins"/>
                </a:endParaRPr>
              </a:p>
            </p:txBody>
          </p:sp>
          <p:sp>
            <p:nvSpPr>
              <p:cNvPr id="57" name="TextBox 24">
                <a:extLst>
                  <a:ext uri="{FF2B5EF4-FFF2-40B4-BE49-F238E27FC236}">
                    <a16:creationId xmlns:a16="http://schemas.microsoft.com/office/drawing/2014/main" id="{B22DD1D6-0BC0-81D9-F956-9F695B1EDF95}"/>
                  </a:ext>
                </a:extLst>
              </p:cNvPr>
              <p:cNvSpPr txBox="1"/>
              <p:nvPr/>
            </p:nvSpPr>
            <p:spPr>
              <a:xfrm>
                <a:off x="7034533" y="7493832"/>
                <a:ext cx="1306285" cy="307777"/>
              </a:xfrm>
              <a:prstGeom prst="rect">
                <a:avLst/>
              </a:prstGeom>
            </p:spPr>
            <p:txBody>
              <a:bodyPr wrap="square" lIns="0" tIns="0" rIns="0" bIns="0" rtlCol="0" anchor="t">
                <a:spAutoFit/>
              </a:bodyPr>
              <a:lstStyle/>
              <a:p>
                <a:pPr algn="ctr"/>
                <a:r>
                  <a:rPr lang="en-US" altLang="zh-CN" sz="2000">
                    <a:solidFill>
                      <a:schemeClr val="bg1"/>
                    </a:solidFill>
                    <a:latin typeface="Poppins"/>
                    <a:ea typeface="Poppins"/>
                    <a:cs typeface="Poppins"/>
                    <a:sym typeface="Poppins"/>
                  </a:rPr>
                  <a:t>Non 5G</a:t>
                </a:r>
                <a:endParaRPr lang="en-US" sz="2000">
                  <a:solidFill>
                    <a:schemeClr val="bg1"/>
                  </a:solidFill>
                  <a:latin typeface="Poppins"/>
                  <a:ea typeface="Poppins"/>
                  <a:cs typeface="Poppins"/>
                  <a:sym typeface="Poppins"/>
                </a:endParaRPr>
              </a:p>
            </p:txBody>
          </p:sp>
        </p:grpSp>
      </p:grpSp>
      <p:grpSp>
        <p:nvGrpSpPr>
          <p:cNvPr id="59" name="组合 58">
            <a:extLst>
              <a:ext uri="{FF2B5EF4-FFF2-40B4-BE49-F238E27FC236}">
                <a16:creationId xmlns:a16="http://schemas.microsoft.com/office/drawing/2014/main" id="{2D56F85F-986A-D706-DD84-CB13B63800AB}"/>
              </a:ext>
            </a:extLst>
          </p:cNvPr>
          <p:cNvGrpSpPr/>
          <p:nvPr/>
        </p:nvGrpSpPr>
        <p:grpSpPr>
          <a:xfrm>
            <a:off x="12887521" y="4479446"/>
            <a:ext cx="1306285" cy="2957527"/>
            <a:chOff x="7034533" y="4844082"/>
            <a:chExt cx="1306285" cy="2957527"/>
          </a:xfrm>
        </p:grpSpPr>
        <p:sp>
          <p:nvSpPr>
            <p:cNvPr id="60" name="TextBox 24">
              <a:extLst>
                <a:ext uri="{FF2B5EF4-FFF2-40B4-BE49-F238E27FC236}">
                  <a16:creationId xmlns:a16="http://schemas.microsoft.com/office/drawing/2014/main" id="{CC9B0233-C6DA-3E0C-8BE9-6DBB6CB1CE19}"/>
                </a:ext>
              </a:extLst>
            </p:cNvPr>
            <p:cNvSpPr txBox="1"/>
            <p:nvPr/>
          </p:nvSpPr>
          <p:spPr>
            <a:xfrm>
              <a:off x="7316329" y="4844082"/>
              <a:ext cx="825140" cy="307777"/>
            </a:xfrm>
            <a:prstGeom prst="rect">
              <a:avLst/>
            </a:prstGeom>
          </p:spPr>
          <p:txBody>
            <a:bodyPr wrap="square" lIns="0" tIns="0" rIns="0" bIns="0" rtlCol="0" anchor="t">
              <a:spAutoFit/>
            </a:bodyPr>
            <a:lstStyle/>
            <a:p>
              <a:pPr algn="ctr"/>
              <a:r>
                <a:rPr lang="en-US" altLang="zh-CN" sz="2000">
                  <a:solidFill>
                    <a:schemeClr val="bg1"/>
                  </a:solidFill>
                  <a:latin typeface="Poppins"/>
                  <a:ea typeface="Poppins"/>
                  <a:cs typeface="Poppins"/>
                  <a:sym typeface="Poppins"/>
                </a:rPr>
                <a:t>5G</a:t>
              </a:r>
              <a:endParaRPr lang="en-US" sz="2000">
                <a:solidFill>
                  <a:schemeClr val="bg1"/>
                </a:solidFill>
                <a:latin typeface="Poppins"/>
                <a:ea typeface="Poppins"/>
                <a:cs typeface="Poppins"/>
                <a:sym typeface="Poppins"/>
              </a:endParaRPr>
            </a:p>
          </p:txBody>
        </p:sp>
        <p:sp>
          <p:nvSpPr>
            <p:cNvPr id="61" name="TextBox 24">
              <a:extLst>
                <a:ext uri="{FF2B5EF4-FFF2-40B4-BE49-F238E27FC236}">
                  <a16:creationId xmlns:a16="http://schemas.microsoft.com/office/drawing/2014/main" id="{93559F92-A675-82CF-1C0A-08F4DDD5898F}"/>
                </a:ext>
              </a:extLst>
            </p:cNvPr>
            <p:cNvSpPr txBox="1"/>
            <p:nvPr/>
          </p:nvSpPr>
          <p:spPr>
            <a:xfrm>
              <a:off x="7034533" y="7493832"/>
              <a:ext cx="1306285" cy="307777"/>
            </a:xfrm>
            <a:prstGeom prst="rect">
              <a:avLst/>
            </a:prstGeom>
          </p:spPr>
          <p:txBody>
            <a:bodyPr wrap="square" lIns="0" tIns="0" rIns="0" bIns="0" rtlCol="0" anchor="t">
              <a:spAutoFit/>
            </a:bodyPr>
            <a:lstStyle/>
            <a:p>
              <a:pPr algn="ctr"/>
              <a:r>
                <a:rPr lang="en-US" altLang="zh-CN" sz="2000">
                  <a:solidFill>
                    <a:schemeClr val="bg1"/>
                  </a:solidFill>
                  <a:latin typeface="Poppins"/>
                  <a:ea typeface="Poppins"/>
                  <a:cs typeface="Poppins"/>
                  <a:sym typeface="Poppins"/>
                </a:rPr>
                <a:t>Non 5G</a:t>
              </a:r>
              <a:endParaRPr lang="en-US" sz="2000">
                <a:solidFill>
                  <a:schemeClr val="bg1"/>
                </a:solidFill>
                <a:latin typeface="Poppins"/>
                <a:ea typeface="Poppins"/>
                <a:cs typeface="Poppins"/>
                <a:sym typeface="Poppins"/>
              </a:endParaRPr>
            </a:p>
          </p:txBody>
        </p:sp>
      </p:grpSp>
      <p:grpSp>
        <p:nvGrpSpPr>
          <p:cNvPr id="2" name="组合 1">
            <a:extLst>
              <a:ext uri="{FF2B5EF4-FFF2-40B4-BE49-F238E27FC236}">
                <a16:creationId xmlns:a16="http://schemas.microsoft.com/office/drawing/2014/main" id="{7216448D-41F1-03A1-C9F1-E6B355193D86}"/>
              </a:ext>
            </a:extLst>
          </p:cNvPr>
          <p:cNvGrpSpPr/>
          <p:nvPr/>
        </p:nvGrpSpPr>
        <p:grpSpPr>
          <a:xfrm>
            <a:off x="6130219" y="3642274"/>
            <a:ext cx="5850744" cy="5304623"/>
            <a:chOff x="406419" y="4006910"/>
            <a:chExt cx="5850744" cy="5304623"/>
          </a:xfrm>
        </p:grpSpPr>
        <p:pic>
          <p:nvPicPr>
            <p:cNvPr id="9" name="图片 8">
              <a:extLst>
                <a:ext uri="{FF2B5EF4-FFF2-40B4-BE49-F238E27FC236}">
                  <a16:creationId xmlns:a16="http://schemas.microsoft.com/office/drawing/2014/main" id="{765CD002-F2E8-0F0F-321A-74AA1500CD51}"/>
                </a:ext>
              </a:extLst>
            </p:cNvPr>
            <p:cNvPicPr>
              <a:picLocks noChangeAspect="1"/>
            </p:cNvPicPr>
            <p:nvPr/>
          </p:nvPicPr>
          <p:blipFill>
            <a:blip r:embed="rId7">
              <a:extLst>
                <a:ext uri="{28A0092B-C50C-407E-A947-70E740481C1C}">
                  <a14:useLocalDpi xmlns:a14="http://schemas.microsoft.com/office/drawing/2010/main" val="0"/>
                </a:ext>
              </a:extLst>
            </a:blip>
            <a:srcRect t="11836"/>
            <a:stretch/>
          </p:blipFill>
          <p:spPr>
            <a:xfrm>
              <a:off x="406419" y="4526280"/>
              <a:ext cx="5850744" cy="3868690"/>
            </a:xfrm>
            <a:prstGeom prst="rect">
              <a:avLst/>
            </a:prstGeom>
          </p:spPr>
        </p:pic>
        <p:sp>
          <p:nvSpPr>
            <p:cNvPr id="10" name="TextBox 24">
              <a:extLst>
                <a:ext uri="{FF2B5EF4-FFF2-40B4-BE49-F238E27FC236}">
                  <a16:creationId xmlns:a16="http://schemas.microsoft.com/office/drawing/2014/main" id="{218681C0-EAA2-542A-993C-3B3EFD18F76B}"/>
                </a:ext>
              </a:extLst>
            </p:cNvPr>
            <p:cNvSpPr txBox="1"/>
            <p:nvPr/>
          </p:nvSpPr>
          <p:spPr>
            <a:xfrm>
              <a:off x="1702738" y="4006910"/>
              <a:ext cx="3258105" cy="246221"/>
            </a:xfrm>
            <a:prstGeom prst="rect">
              <a:avLst/>
            </a:prstGeom>
          </p:spPr>
          <p:txBody>
            <a:bodyPr wrap="square" lIns="0" tIns="0" rIns="0" bIns="0" rtlCol="0" anchor="t">
              <a:spAutoFit/>
            </a:bodyPr>
            <a:lstStyle/>
            <a:p>
              <a:pPr algn="ctr"/>
              <a:r>
                <a:rPr lang="en-US" altLang="zh-CN" sz="1600" b="1">
                  <a:solidFill>
                    <a:schemeClr val="tx1">
                      <a:lumMod val="85000"/>
                      <a:lumOff val="15000"/>
                    </a:schemeClr>
                  </a:solidFill>
                  <a:latin typeface="Poppins"/>
                  <a:ea typeface="Poppins"/>
                  <a:cs typeface="Poppins"/>
                  <a:sym typeface="Poppins"/>
                </a:rPr>
                <a:t>Avg ARPU in past 3 months</a:t>
              </a:r>
              <a:endParaRPr lang="en-US" sz="1600" b="1">
                <a:solidFill>
                  <a:schemeClr val="tx1">
                    <a:lumMod val="85000"/>
                    <a:lumOff val="15000"/>
                  </a:schemeClr>
                </a:solidFill>
                <a:latin typeface="Poppins"/>
                <a:ea typeface="Poppins"/>
                <a:cs typeface="Poppins"/>
                <a:sym typeface="Poppins"/>
              </a:endParaRPr>
            </a:p>
          </p:txBody>
        </p:sp>
        <p:sp>
          <p:nvSpPr>
            <p:cNvPr id="11" name="TextBox 24">
              <a:extLst>
                <a:ext uri="{FF2B5EF4-FFF2-40B4-BE49-F238E27FC236}">
                  <a16:creationId xmlns:a16="http://schemas.microsoft.com/office/drawing/2014/main" id="{7F13862D-8476-4731-0202-FDCA7005CF74}"/>
                </a:ext>
              </a:extLst>
            </p:cNvPr>
            <p:cNvSpPr txBox="1"/>
            <p:nvPr/>
          </p:nvSpPr>
          <p:spPr>
            <a:xfrm>
              <a:off x="1094782" y="8572869"/>
              <a:ext cx="4652876" cy="738664"/>
            </a:xfrm>
            <a:prstGeom prst="rect">
              <a:avLst/>
            </a:prstGeom>
          </p:spPr>
          <p:txBody>
            <a:bodyPr wrap="square" lIns="0" tIns="0" rIns="0" bIns="0" rtlCol="0" anchor="t">
              <a:spAutoFit/>
            </a:bodyPr>
            <a:lstStyle/>
            <a:p>
              <a:r>
                <a:rPr lang="en-US" altLang="zh-CN" sz="1600">
                  <a:solidFill>
                    <a:srgbClr val="545454"/>
                  </a:solidFill>
                  <a:latin typeface="Poppins"/>
                  <a:ea typeface="Poppins"/>
                  <a:cs typeface="Poppins"/>
                  <a:sym typeface="Poppins"/>
                </a:rPr>
                <a:t>The proportion of 5G increases significantly at ARPU range of 100 – 600 RMB, compared to 0 -100 RMB.</a:t>
              </a:r>
              <a:endParaRPr lang="en-US" sz="1600">
                <a:solidFill>
                  <a:srgbClr val="545454"/>
                </a:solidFill>
                <a:latin typeface="Poppins"/>
                <a:ea typeface="Poppins"/>
                <a:cs typeface="Poppins"/>
                <a:sym typeface="Poppins"/>
              </a:endParaRPr>
            </a:p>
          </p:txBody>
        </p:sp>
        <p:sp>
          <p:nvSpPr>
            <p:cNvPr id="12" name="矩形 11">
              <a:extLst>
                <a:ext uri="{FF2B5EF4-FFF2-40B4-BE49-F238E27FC236}">
                  <a16:creationId xmlns:a16="http://schemas.microsoft.com/office/drawing/2014/main" id="{573780CC-76AF-D110-8E84-840F0FC9282C}"/>
                </a:ext>
              </a:extLst>
            </p:cNvPr>
            <p:cNvSpPr/>
            <p:nvPr/>
          </p:nvSpPr>
          <p:spPr>
            <a:xfrm>
              <a:off x="1170020" y="4557807"/>
              <a:ext cx="985837" cy="411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DBDB68-C2E3-1E1D-BF65-6C5E8750CBF1}"/>
                </a:ext>
              </a:extLst>
            </p:cNvPr>
            <p:cNvSpPr/>
            <p:nvPr/>
          </p:nvSpPr>
          <p:spPr>
            <a:xfrm>
              <a:off x="1342660" y="4695827"/>
              <a:ext cx="985837" cy="273842"/>
            </a:xfrm>
            <a:prstGeom prst="rect">
              <a:avLst/>
            </a:prstGeom>
            <a:solidFill>
              <a:srgbClr val="4950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69F2BBD0-B9D1-8A7F-8F29-96BDA023BD35}"/>
                </a:ext>
              </a:extLst>
            </p:cNvPr>
            <p:cNvGrpSpPr/>
            <p:nvPr/>
          </p:nvGrpSpPr>
          <p:grpSpPr>
            <a:xfrm>
              <a:off x="1226554" y="4844460"/>
              <a:ext cx="1422391" cy="2957149"/>
              <a:chOff x="6832331" y="4844460"/>
              <a:chExt cx="1422391" cy="2957149"/>
            </a:xfrm>
          </p:grpSpPr>
          <p:sp>
            <p:nvSpPr>
              <p:cNvPr id="15" name="TextBox 24">
                <a:extLst>
                  <a:ext uri="{FF2B5EF4-FFF2-40B4-BE49-F238E27FC236}">
                    <a16:creationId xmlns:a16="http://schemas.microsoft.com/office/drawing/2014/main" id="{21E7B260-B0BA-2C6C-23CF-A68BAAF73674}"/>
                  </a:ext>
                </a:extLst>
              </p:cNvPr>
              <p:cNvSpPr txBox="1"/>
              <p:nvPr/>
            </p:nvSpPr>
            <p:spPr>
              <a:xfrm>
                <a:off x="6832331" y="4844460"/>
                <a:ext cx="825140" cy="307777"/>
              </a:xfrm>
              <a:prstGeom prst="rect">
                <a:avLst/>
              </a:prstGeom>
            </p:spPr>
            <p:txBody>
              <a:bodyPr wrap="square" lIns="0" tIns="0" rIns="0" bIns="0" rtlCol="0" anchor="t">
                <a:spAutoFit/>
              </a:bodyPr>
              <a:lstStyle/>
              <a:p>
                <a:pPr algn="ctr"/>
                <a:r>
                  <a:rPr lang="en-US" altLang="zh-CN" sz="2000">
                    <a:solidFill>
                      <a:schemeClr val="bg1"/>
                    </a:solidFill>
                    <a:latin typeface="Poppins"/>
                    <a:ea typeface="Poppins"/>
                    <a:cs typeface="Poppins"/>
                    <a:sym typeface="Poppins"/>
                  </a:rPr>
                  <a:t>5G</a:t>
                </a:r>
                <a:endParaRPr lang="en-US" sz="2000">
                  <a:solidFill>
                    <a:schemeClr val="bg1"/>
                  </a:solidFill>
                  <a:latin typeface="Poppins"/>
                  <a:ea typeface="Poppins"/>
                  <a:cs typeface="Poppins"/>
                  <a:sym typeface="Poppins"/>
                </a:endParaRPr>
              </a:p>
            </p:txBody>
          </p:sp>
          <p:sp>
            <p:nvSpPr>
              <p:cNvPr id="16" name="TextBox 24">
                <a:extLst>
                  <a:ext uri="{FF2B5EF4-FFF2-40B4-BE49-F238E27FC236}">
                    <a16:creationId xmlns:a16="http://schemas.microsoft.com/office/drawing/2014/main" id="{0B49E37A-C08C-2E31-6BBB-6231366DCA14}"/>
                  </a:ext>
                </a:extLst>
              </p:cNvPr>
              <p:cNvSpPr txBox="1"/>
              <p:nvPr/>
            </p:nvSpPr>
            <p:spPr>
              <a:xfrm>
                <a:off x="6948437" y="7493832"/>
                <a:ext cx="1306285" cy="307777"/>
              </a:xfrm>
              <a:prstGeom prst="rect">
                <a:avLst/>
              </a:prstGeom>
            </p:spPr>
            <p:txBody>
              <a:bodyPr wrap="square" lIns="0" tIns="0" rIns="0" bIns="0" rtlCol="0" anchor="t">
                <a:spAutoFit/>
              </a:bodyPr>
              <a:lstStyle/>
              <a:p>
                <a:pPr algn="ctr"/>
                <a:r>
                  <a:rPr lang="en-US" altLang="zh-CN" sz="2000">
                    <a:solidFill>
                      <a:schemeClr val="bg1"/>
                    </a:solidFill>
                    <a:latin typeface="Poppins"/>
                    <a:ea typeface="Poppins"/>
                    <a:cs typeface="Poppins"/>
                    <a:sym typeface="Poppins"/>
                  </a:rPr>
                  <a:t>Non 5G</a:t>
                </a:r>
                <a:endParaRPr lang="en-US" sz="2000">
                  <a:solidFill>
                    <a:schemeClr val="bg1"/>
                  </a:solidFill>
                  <a:latin typeface="Poppins"/>
                  <a:ea typeface="Poppins"/>
                  <a:cs typeface="Poppins"/>
                  <a:sym typeface="Poppins"/>
                </a:endParaRPr>
              </a:p>
            </p:txBody>
          </p:sp>
        </p:grpSp>
      </p:grpSp>
      <p:sp>
        <p:nvSpPr>
          <p:cNvPr id="17" name="object 31">
            <a:extLst>
              <a:ext uri="{FF2B5EF4-FFF2-40B4-BE49-F238E27FC236}">
                <a16:creationId xmlns:a16="http://schemas.microsoft.com/office/drawing/2014/main" id="{FDA2EC40-000D-919B-F0A5-79568AE72173}"/>
              </a:ext>
            </a:extLst>
          </p:cNvPr>
          <p:cNvSpPr txBox="1"/>
          <p:nvPr/>
        </p:nvSpPr>
        <p:spPr>
          <a:xfrm>
            <a:off x="1066800" y="9705922"/>
            <a:ext cx="14137005" cy="265457"/>
          </a:xfrm>
          <a:prstGeom prst="rect">
            <a:avLst/>
          </a:prstGeom>
        </p:spPr>
        <p:txBody>
          <a:bodyPr vert="horz" wrap="square" lIns="0" tIns="19050" rIns="0" bIns="0" rtlCol="0">
            <a:spAutoFit/>
          </a:bodyPr>
          <a:lstStyle/>
          <a:p>
            <a:pPr marL="19050">
              <a:spcBef>
                <a:spcPts val="150"/>
              </a:spcBef>
              <a:tabLst>
                <a:tab pos="3170873" algn="l"/>
              </a:tabLst>
            </a:pPr>
            <a:r>
              <a:rPr lang="en-US" sz="1600" spc="-60">
                <a:latin typeface="Poppins" panose="00000500000000000000" pitchFamily="2" charset="0"/>
                <a:cs typeface="Poppins" panose="00000500000000000000" pitchFamily="2" charset="0"/>
              </a:rPr>
              <a:t>ARPU: Average Revenue Per User  |  DOU: Data Usage per User</a:t>
            </a:r>
            <a:endParaRPr sz="1600">
              <a:latin typeface="Poppins" panose="00000500000000000000" pitchFamily="2" charset="0"/>
              <a:cs typeface="Poppins" panose="00000500000000000000" pitchFamily="2" charset="0"/>
            </a:endParaRPr>
          </a:p>
        </p:txBody>
      </p:sp>
      <p:sp>
        <p:nvSpPr>
          <p:cNvPr id="19" name="object 31">
            <a:extLst>
              <a:ext uri="{FF2B5EF4-FFF2-40B4-BE49-F238E27FC236}">
                <a16:creationId xmlns:a16="http://schemas.microsoft.com/office/drawing/2014/main" id="{7D500843-A9E1-05EA-2868-A541E7B5E09D}"/>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sz="1600" spc="-60">
                <a:latin typeface="Poppins" panose="00000500000000000000" pitchFamily="2" charset="0"/>
                <a:cs typeface="Poppins" panose="00000500000000000000" pitchFamily="2" charset="0"/>
              </a:rPr>
              <a:t>Zhang Hang</a:t>
            </a:r>
            <a:endParaRPr sz="16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49529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
            <a:extLst>
              <a:ext uri="{FF2B5EF4-FFF2-40B4-BE49-F238E27FC236}">
                <a16:creationId xmlns:a16="http://schemas.microsoft.com/office/drawing/2014/main" id="{F46E6EEE-5D96-14D3-E67A-DFE0BD79C776}"/>
              </a:ext>
            </a:extLst>
          </p:cNvPr>
          <p:cNvGrpSpPr/>
          <p:nvPr/>
        </p:nvGrpSpPr>
        <p:grpSpPr>
          <a:xfrm>
            <a:off x="9694360" y="-160734"/>
            <a:ext cx="8593640" cy="10447734"/>
            <a:chOff x="0" y="-38100"/>
            <a:chExt cx="2037011" cy="2476500"/>
          </a:xfrm>
        </p:grpSpPr>
        <p:sp>
          <p:nvSpPr>
            <p:cNvPr id="31" name="Freeform 3">
              <a:extLst>
                <a:ext uri="{FF2B5EF4-FFF2-40B4-BE49-F238E27FC236}">
                  <a16:creationId xmlns:a16="http://schemas.microsoft.com/office/drawing/2014/main" id="{26047B37-5466-9EDF-188A-D027BDBCE6AC}"/>
                </a:ext>
              </a:extLst>
            </p:cNvPr>
            <p:cNvSpPr/>
            <p:nvPr/>
          </p:nvSpPr>
          <p:spPr>
            <a:xfrm>
              <a:off x="381942" y="0"/>
              <a:ext cx="1655069" cy="2438400"/>
            </a:xfrm>
            <a:custGeom>
              <a:avLst/>
              <a:gdLst/>
              <a:ahLst/>
              <a:cxnLst/>
              <a:rect l="l" t="t" r="r" b="b"/>
              <a:pathLst>
                <a:path w="2037011" h="2438400">
                  <a:moveTo>
                    <a:pt x="0" y="0"/>
                  </a:moveTo>
                  <a:lnTo>
                    <a:pt x="2037011" y="0"/>
                  </a:lnTo>
                  <a:lnTo>
                    <a:pt x="2037011" y="2438400"/>
                  </a:lnTo>
                  <a:lnTo>
                    <a:pt x="0" y="2438400"/>
                  </a:lnTo>
                  <a:close/>
                </a:path>
              </a:pathLst>
            </a:custGeom>
            <a:solidFill>
              <a:srgbClr val="071C42"/>
            </a:solidFill>
          </p:spPr>
          <p:txBody>
            <a:bodyPr/>
            <a:lstStyle/>
            <a:p>
              <a:endParaRPr lang="zh-CN" altLang="en-US"/>
            </a:p>
          </p:txBody>
        </p:sp>
        <p:sp>
          <p:nvSpPr>
            <p:cNvPr id="33" name="TextBox 4">
              <a:extLst>
                <a:ext uri="{FF2B5EF4-FFF2-40B4-BE49-F238E27FC236}">
                  <a16:creationId xmlns:a16="http://schemas.microsoft.com/office/drawing/2014/main" id="{9C02A119-EC81-0425-C816-47650E58B46D}"/>
                </a:ext>
              </a:extLst>
            </p:cNvPr>
            <p:cNvSpPr txBox="1"/>
            <p:nvPr/>
          </p:nvSpPr>
          <p:spPr>
            <a:xfrm>
              <a:off x="0" y="-38100"/>
              <a:ext cx="2037011" cy="2476500"/>
            </a:xfrm>
            <a:prstGeom prst="rect">
              <a:avLst/>
            </a:prstGeom>
          </p:spPr>
          <p:txBody>
            <a:bodyPr lIns="50800" tIns="50800" rIns="50800" bIns="50800" rtlCol="0" anchor="ctr"/>
            <a:lstStyle/>
            <a:p>
              <a:pPr algn="ctr">
                <a:lnSpc>
                  <a:spcPts val="2659"/>
                </a:lnSpc>
                <a:spcBef>
                  <a:spcPct val="0"/>
                </a:spcBef>
              </a:pPr>
              <a:endParaRPr/>
            </a:p>
          </p:txBody>
        </p:sp>
      </p:grpSp>
      <p:sp>
        <p:nvSpPr>
          <p:cNvPr id="36" name="TextBox 5">
            <a:extLst>
              <a:ext uri="{FF2B5EF4-FFF2-40B4-BE49-F238E27FC236}">
                <a16:creationId xmlns:a16="http://schemas.microsoft.com/office/drawing/2014/main" id="{853C70C9-07F6-33AF-8867-513759B1B8EF}"/>
              </a:ext>
            </a:extLst>
          </p:cNvPr>
          <p:cNvSpPr txBox="1"/>
          <p:nvPr/>
        </p:nvSpPr>
        <p:spPr>
          <a:xfrm>
            <a:off x="12098138" y="1982089"/>
            <a:ext cx="3627020" cy="859210"/>
          </a:xfrm>
          <a:prstGeom prst="rect">
            <a:avLst/>
          </a:prstGeom>
        </p:spPr>
        <p:txBody>
          <a:bodyPr lIns="0" tIns="0" rIns="0" bIns="0" rtlCol="0" anchor="t">
            <a:spAutoFit/>
          </a:bodyPr>
          <a:lstStyle/>
          <a:p>
            <a:pPr algn="l">
              <a:lnSpc>
                <a:spcPts val="6719"/>
              </a:lnSpc>
            </a:pPr>
            <a:r>
              <a:rPr lang="en-US" sz="5599" b="1">
                <a:solidFill>
                  <a:srgbClr val="FFFFFF"/>
                </a:solidFill>
                <a:latin typeface="Poppins Bold"/>
                <a:ea typeface="Poppins Bold"/>
                <a:cs typeface="Poppins Bold"/>
                <a:sym typeface="Poppins Bold"/>
              </a:rPr>
              <a:t>5G R</a:t>
            </a:r>
            <a:r>
              <a:rPr lang="en-US" altLang="zh-CN" sz="5599" b="1">
                <a:solidFill>
                  <a:srgbClr val="FFFFFF"/>
                </a:solidFill>
                <a:latin typeface="Poppins Bold"/>
                <a:ea typeface="Poppins Bold"/>
                <a:cs typeface="Poppins Bold"/>
                <a:sym typeface="Poppins Bold"/>
              </a:rPr>
              <a:t>ate</a:t>
            </a:r>
            <a:endParaRPr lang="en-US" sz="5599" b="1">
              <a:solidFill>
                <a:srgbClr val="FFFFFF"/>
              </a:solidFill>
              <a:latin typeface="Poppins Bold"/>
              <a:ea typeface="Poppins Bold"/>
              <a:cs typeface="Poppins Bold"/>
              <a:sym typeface="Poppins Bold"/>
            </a:endParaRPr>
          </a:p>
        </p:txBody>
      </p:sp>
      <p:sp>
        <p:nvSpPr>
          <p:cNvPr id="37" name="TextBox 6">
            <a:extLst>
              <a:ext uri="{FF2B5EF4-FFF2-40B4-BE49-F238E27FC236}">
                <a16:creationId xmlns:a16="http://schemas.microsoft.com/office/drawing/2014/main" id="{CEB094BE-0B27-C19B-09A1-4E9DBF66CFDF}"/>
              </a:ext>
            </a:extLst>
          </p:cNvPr>
          <p:cNvSpPr txBox="1"/>
          <p:nvPr/>
        </p:nvSpPr>
        <p:spPr>
          <a:xfrm>
            <a:off x="12098138" y="3158410"/>
            <a:ext cx="5130319" cy="1831142"/>
          </a:xfrm>
          <a:prstGeom prst="rect">
            <a:avLst/>
          </a:prstGeom>
        </p:spPr>
        <p:txBody>
          <a:bodyPr wrap="square" lIns="0" tIns="0" rIns="0" bIns="0" rtlCol="0" anchor="t">
            <a:spAutoFit/>
          </a:bodyPr>
          <a:lstStyle/>
          <a:p>
            <a:pPr algn="l">
              <a:lnSpc>
                <a:spcPts val="2880"/>
              </a:lnSpc>
            </a:pPr>
            <a:r>
              <a:rPr lang="en-US" sz="1800">
                <a:solidFill>
                  <a:srgbClr val="EEF2F5"/>
                </a:solidFill>
                <a:latin typeface="Poppins"/>
                <a:ea typeface="Poppins"/>
                <a:cs typeface="Poppins"/>
                <a:sym typeface="Poppins"/>
              </a:rPr>
              <a:t>The chart</a:t>
            </a:r>
            <a:r>
              <a:rPr lang="en-US" altLang="zh-CN" sz="1800">
                <a:solidFill>
                  <a:srgbClr val="EEF2F5"/>
                </a:solidFill>
                <a:latin typeface="Poppins"/>
                <a:ea typeface="Poppins"/>
                <a:cs typeface="Poppins"/>
                <a:sym typeface="Poppins"/>
              </a:rPr>
              <a:t>s</a:t>
            </a:r>
            <a:r>
              <a:rPr lang="en-US" sz="1800">
                <a:solidFill>
                  <a:srgbClr val="EEF2F5"/>
                </a:solidFill>
                <a:latin typeface="Poppins"/>
                <a:ea typeface="Poppins"/>
                <a:cs typeface="Poppins"/>
                <a:sym typeface="Poppins"/>
              </a:rPr>
              <a:t> on the left show the categorical attributes that have a significant impact on the 5G adoption rate, using 0.2 as the benchmark.</a:t>
            </a:r>
          </a:p>
          <a:p>
            <a:pPr algn="l">
              <a:lnSpc>
                <a:spcPts val="2880"/>
              </a:lnSpc>
            </a:pPr>
            <a:endParaRPr lang="en-US" sz="1800">
              <a:solidFill>
                <a:srgbClr val="EEF2F5"/>
              </a:solidFill>
              <a:latin typeface="Poppins"/>
              <a:ea typeface="Poppins"/>
              <a:cs typeface="Poppins"/>
              <a:sym typeface="Poppins"/>
            </a:endParaRPr>
          </a:p>
        </p:txBody>
      </p:sp>
      <p:grpSp>
        <p:nvGrpSpPr>
          <p:cNvPr id="38" name="Group 8">
            <a:extLst>
              <a:ext uri="{FF2B5EF4-FFF2-40B4-BE49-F238E27FC236}">
                <a16:creationId xmlns:a16="http://schemas.microsoft.com/office/drawing/2014/main" id="{51503E3F-3784-A77B-C853-A5408E2366C5}"/>
              </a:ext>
            </a:extLst>
          </p:cNvPr>
          <p:cNvGrpSpPr/>
          <p:nvPr/>
        </p:nvGrpSpPr>
        <p:grpSpPr>
          <a:xfrm rot="-5400000">
            <a:off x="16024361" y="1974906"/>
            <a:ext cx="4238545" cy="288733"/>
            <a:chOff x="0" y="0"/>
            <a:chExt cx="1116325" cy="76045"/>
          </a:xfrm>
        </p:grpSpPr>
        <p:sp>
          <p:nvSpPr>
            <p:cNvPr id="39" name="Freeform 9">
              <a:extLst>
                <a:ext uri="{FF2B5EF4-FFF2-40B4-BE49-F238E27FC236}">
                  <a16:creationId xmlns:a16="http://schemas.microsoft.com/office/drawing/2014/main" id="{BB22C2DF-4DDD-EDE3-2772-5FCFBCBA6607}"/>
                </a:ext>
              </a:extLst>
            </p:cNvPr>
            <p:cNvSpPr/>
            <p:nvPr/>
          </p:nvSpPr>
          <p:spPr>
            <a:xfrm>
              <a:off x="0" y="0"/>
              <a:ext cx="1116324" cy="76045"/>
            </a:xfrm>
            <a:custGeom>
              <a:avLst/>
              <a:gdLst/>
              <a:ahLst/>
              <a:cxnLst/>
              <a:rect l="l" t="t" r="r" b="b"/>
              <a:pathLst>
                <a:path w="1116324" h="76045">
                  <a:moveTo>
                    <a:pt x="0" y="0"/>
                  </a:moveTo>
                  <a:lnTo>
                    <a:pt x="1116324" y="0"/>
                  </a:lnTo>
                  <a:lnTo>
                    <a:pt x="1116324" y="76045"/>
                  </a:lnTo>
                  <a:lnTo>
                    <a:pt x="0" y="76045"/>
                  </a:lnTo>
                  <a:close/>
                </a:path>
              </a:pathLst>
            </a:custGeom>
            <a:solidFill>
              <a:srgbClr val="3DCAB1"/>
            </a:solidFill>
          </p:spPr>
          <p:txBody>
            <a:bodyPr/>
            <a:lstStyle/>
            <a:p>
              <a:endParaRPr lang="zh-CN" altLang="en-US"/>
            </a:p>
          </p:txBody>
        </p:sp>
        <p:sp>
          <p:nvSpPr>
            <p:cNvPr id="42" name="TextBox 10">
              <a:extLst>
                <a:ext uri="{FF2B5EF4-FFF2-40B4-BE49-F238E27FC236}">
                  <a16:creationId xmlns:a16="http://schemas.microsoft.com/office/drawing/2014/main" id="{1F4EC3F8-F0BB-D88A-3BEA-B1CCBF5B276F}"/>
                </a:ext>
              </a:extLst>
            </p:cNvPr>
            <p:cNvSpPr txBox="1"/>
            <p:nvPr/>
          </p:nvSpPr>
          <p:spPr>
            <a:xfrm>
              <a:off x="0" y="-38100"/>
              <a:ext cx="1116325" cy="114145"/>
            </a:xfrm>
            <a:prstGeom prst="rect">
              <a:avLst/>
            </a:prstGeom>
          </p:spPr>
          <p:txBody>
            <a:bodyPr lIns="50800" tIns="50800" rIns="50800" bIns="50800" rtlCol="0" anchor="ctr"/>
            <a:lstStyle/>
            <a:p>
              <a:pPr algn="ctr">
                <a:lnSpc>
                  <a:spcPts val="2659"/>
                </a:lnSpc>
                <a:spcBef>
                  <a:spcPct val="0"/>
                </a:spcBef>
              </a:pPr>
              <a:endParaRPr/>
            </a:p>
          </p:txBody>
        </p:sp>
      </p:grpSp>
      <p:sp>
        <p:nvSpPr>
          <p:cNvPr id="45" name="Freeform 11">
            <a:extLst>
              <a:ext uri="{FF2B5EF4-FFF2-40B4-BE49-F238E27FC236}">
                <a16:creationId xmlns:a16="http://schemas.microsoft.com/office/drawing/2014/main" id="{19C02D2F-6412-CA81-36EE-5BB3F57E9835}"/>
              </a:ext>
            </a:extLst>
          </p:cNvPr>
          <p:cNvSpPr/>
          <p:nvPr/>
        </p:nvSpPr>
        <p:spPr>
          <a:xfrm flipV="1">
            <a:off x="11305676" y="5268621"/>
            <a:ext cx="9005307" cy="6565688"/>
          </a:xfrm>
          <a:custGeom>
            <a:avLst/>
            <a:gdLst/>
            <a:ahLst/>
            <a:cxnLst/>
            <a:rect l="l" t="t" r="r" b="b"/>
            <a:pathLst>
              <a:path w="9005307" h="6565688">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pic>
        <p:nvPicPr>
          <p:cNvPr id="49" name="图片 48" descr="图表, 条形图&#10;&#10;描述已自动生成">
            <a:extLst>
              <a:ext uri="{FF2B5EF4-FFF2-40B4-BE49-F238E27FC236}">
                <a16:creationId xmlns:a16="http://schemas.microsoft.com/office/drawing/2014/main" id="{233730DF-56FB-9BEF-EF02-AC69E4CEBF44}"/>
              </a:ext>
            </a:extLst>
          </p:cNvPr>
          <p:cNvPicPr>
            <a:picLocks noChangeAspect="1"/>
          </p:cNvPicPr>
          <p:nvPr/>
        </p:nvPicPr>
        <p:blipFill>
          <a:blip r:embed="rId4">
            <a:extLst>
              <a:ext uri="{28A0092B-C50C-407E-A947-70E740481C1C}">
                <a14:useLocalDpi xmlns:a14="http://schemas.microsoft.com/office/drawing/2010/main" val="0"/>
              </a:ext>
            </a:extLst>
          </a:blip>
          <a:srcRect t="11626"/>
          <a:stretch/>
        </p:blipFill>
        <p:spPr>
          <a:xfrm>
            <a:off x="608970" y="1638300"/>
            <a:ext cx="4837530" cy="3206326"/>
          </a:xfrm>
          <a:prstGeom prst="rect">
            <a:avLst/>
          </a:prstGeom>
        </p:spPr>
      </p:pic>
      <p:pic>
        <p:nvPicPr>
          <p:cNvPr id="51" name="图片 50" descr="图表, 条形图, 直方图&#10;&#10;描述已自动生成">
            <a:extLst>
              <a:ext uri="{FF2B5EF4-FFF2-40B4-BE49-F238E27FC236}">
                <a16:creationId xmlns:a16="http://schemas.microsoft.com/office/drawing/2014/main" id="{DE85CE53-C08F-3235-34A3-72D3BAC17BBC}"/>
              </a:ext>
            </a:extLst>
          </p:cNvPr>
          <p:cNvPicPr>
            <a:picLocks noChangeAspect="1"/>
          </p:cNvPicPr>
          <p:nvPr/>
        </p:nvPicPr>
        <p:blipFill>
          <a:blip r:embed="rId5">
            <a:extLst>
              <a:ext uri="{28A0092B-C50C-407E-A947-70E740481C1C}">
                <a14:useLocalDpi xmlns:a14="http://schemas.microsoft.com/office/drawing/2010/main" val="0"/>
              </a:ext>
            </a:extLst>
          </a:blip>
          <a:srcRect t="11626"/>
          <a:stretch/>
        </p:blipFill>
        <p:spPr>
          <a:xfrm>
            <a:off x="5716330" y="1638300"/>
            <a:ext cx="4837530" cy="3206326"/>
          </a:xfrm>
          <a:prstGeom prst="rect">
            <a:avLst/>
          </a:prstGeom>
        </p:spPr>
      </p:pic>
      <p:pic>
        <p:nvPicPr>
          <p:cNvPr id="55" name="图片 54" descr="图表, 条形图, 直方图&#10;&#10;描述已自动生成">
            <a:extLst>
              <a:ext uri="{FF2B5EF4-FFF2-40B4-BE49-F238E27FC236}">
                <a16:creationId xmlns:a16="http://schemas.microsoft.com/office/drawing/2014/main" id="{B9F1A09E-BFAD-F73E-703E-225AA615361D}"/>
              </a:ext>
            </a:extLst>
          </p:cNvPr>
          <p:cNvPicPr>
            <a:picLocks noChangeAspect="1"/>
          </p:cNvPicPr>
          <p:nvPr/>
        </p:nvPicPr>
        <p:blipFill>
          <a:blip r:embed="rId6">
            <a:extLst>
              <a:ext uri="{28A0092B-C50C-407E-A947-70E740481C1C}">
                <a14:useLocalDpi xmlns:a14="http://schemas.microsoft.com/office/drawing/2010/main" val="0"/>
              </a:ext>
            </a:extLst>
          </a:blip>
          <a:srcRect t="11626"/>
          <a:stretch/>
        </p:blipFill>
        <p:spPr>
          <a:xfrm>
            <a:off x="608970" y="5690442"/>
            <a:ext cx="4837530" cy="3206326"/>
          </a:xfrm>
          <a:prstGeom prst="rect">
            <a:avLst/>
          </a:prstGeom>
        </p:spPr>
      </p:pic>
      <p:pic>
        <p:nvPicPr>
          <p:cNvPr id="63" name="图片 62">
            <a:extLst>
              <a:ext uri="{FF2B5EF4-FFF2-40B4-BE49-F238E27FC236}">
                <a16:creationId xmlns:a16="http://schemas.microsoft.com/office/drawing/2014/main" id="{52AD6649-5917-399A-2150-689F9DF2078F}"/>
              </a:ext>
            </a:extLst>
          </p:cNvPr>
          <p:cNvPicPr>
            <a:picLocks noChangeAspect="1"/>
          </p:cNvPicPr>
          <p:nvPr/>
        </p:nvPicPr>
        <p:blipFill>
          <a:blip r:embed="rId7">
            <a:extLst>
              <a:ext uri="{28A0092B-C50C-407E-A947-70E740481C1C}">
                <a14:useLocalDpi xmlns:a14="http://schemas.microsoft.com/office/drawing/2010/main" val="0"/>
              </a:ext>
            </a:extLst>
          </a:blip>
          <a:srcRect t="11626"/>
          <a:stretch/>
        </p:blipFill>
        <p:spPr>
          <a:xfrm>
            <a:off x="5716331" y="5690442"/>
            <a:ext cx="4837528" cy="3206326"/>
          </a:xfrm>
          <a:prstGeom prst="rect">
            <a:avLst/>
          </a:prstGeom>
        </p:spPr>
      </p:pic>
      <p:sp>
        <p:nvSpPr>
          <p:cNvPr id="66" name="TextBox 24">
            <a:extLst>
              <a:ext uri="{FF2B5EF4-FFF2-40B4-BE49-F238E27FC236}">
                <a16:creationId xmlns:a16="http://schemas.microsoft.com/office/drawing/2014/main" id="{CE41BA3F-322B-483B-0E99-6078A5BC99A3}"/>
              </a:ext>
            </a:extLst>
          </p:cNvPr>
          <p:cNvSpPr txBox="1"/>
          <p:nvPr/>
        </p:nvSpPr>
        <p:spPr>
          <a:xfrm>
            <a:off x="1398683" y="1216479"/>
            <a:ext cx="3258105" cy="246221"/>
          </a:xfrm>
          <a:prstGeom prst="rect">
            <a:avLst/>
          </a:prstGeom>
        </p:spPr>
        <p:txBody>
          <a:bodyPr wrap="square" lIns="0" tIns="0" rIns="0" bIns="0" rtlCol="0" anchor="t">
            <a:spAutoFit/>
          </a:bodyPr>
          <a:lstStyle/>
          <a:p>
            <a:pPr algn="ctr"/>
            <a:r>
              <a:rPr lang="en-US" altLang="zh-CN" sz="1600" b="1">
                <a:solidFill>
                  <a:schemeClr val="tx1">
                    <a:lumMod val="85000"/>
                    <a:lumOff val="15000"/>
                  </a:schemeClr>
                </a:solidFill>
                <a:latin typeface="Poppins"/>
                <a:ea typeface="Poppins"/>
                <a:cs typeface="Poppins"/>
                <a:sym typeface="Poppins"/>
              </a:rPr>
              <a:t>User Level</a:t>
            </a:r>
            <a:endParaRPr lang="en-US" sz="1600" b="1">
              <a:solidFill>
                <a:schemeClr val="tx1">
                  <a:lumMod val="85000"/>
                  <a:lumOff val="15000"/>
                </a:schemeClr>
              </a:solidFill>
              <a:latin typeface="Poppins"/>
              <a:ea typeface="Poppins"/>
              <a:cs typeface="Poppins"/>
              <a:sym typeface="Poppins"/>
            </a:endParaRPr>
          </a:p>
        </p:txBody>
      </p:sp>
      <p:sp>
        <p:nvSpPr>
          <p:cNvPr id="67" name="TextBox 24">
            <a:extLst>
              <a:ext uri="{FF2B5EF4-FFF2-40B4-BE49-F238E27FC236}">
                <a16:creationId xmlns:a16="http://schemas.microsoft.com/office/drawing/2014/main" id="{87B11C0F-A0A2-F34F-7098-89524C4B3864}"/>
              </a:ext>
            </a:extLst>
          </p:cNvPr>
          <p:cNvSpPr txBox="1"/>
          <p:nvPr/>
        </p:nvSpPr>
        <p:spPr>
          <a:xfrm>
            <a:off x="6506043" y="1216479"/>
            <a:ext cx="3258105" cy="246221"/>
          </a:xfrm>
          <a:prstGeom prst="rect">
            <a:avLst/>
          </a:prstGeom>
        </p:spPr>
        <p:txBody>
          <a:bodyPr wrap="square" lIns="0" tIns="0" rIns="0" bIns="0" rtlCol="0" anchor="t">
            <a:spAutoFit/>
          </a:bodyPr>
          <a:lstStyle/>
          <a:p>
            <a:pPr algn="ctr"/>
            <a:r>
              <a:rPr lang="en-US" altLang="zh-CN" sz="1600" b="1">
                <a:solidFill>
                  <a:schemeClr val="tx1">
                    <a:lumMod val="85000"/>
                    <a:lumOff val="15000"/>
                  </a:schemeClr>
                </a:solidFill>
                <a:latin typeface="Poppins"/>
                <a:ea typeface="Poppins"/>
                <a:cs typeface="Poppins"/>
                <a:sym typeface="Poppins"/>
              </a:rPr>
              <a:t>Broadband Width</a:t>
            </a:r>
            <a:endParaRPr lang="en-US" sz="1600" b="1">
              <a:solidFill>
                <a:schemeClr val="tx1">
                  <a:lumMod val="85000"/>
                  <a:lumOff val="15000"/>
                </a:schemeClr>
              </a:solidFill>
              <a:latin typeface="Poppins"/>
              <a:ea typeface="Poppins"/>
              <a:cs typeface="Poppins"/>
              <a:sym typeface="Poppins"/>
            </a:endParaRPr>
          </a:p>
        </p:txBody>
      </p:sp>
      <p:sp>
        <p:nvSpPr>
          <p:cNvPr id="68" name="TextBox 24">
            <a:extLst>
              <a:ext uri="{FF2B5EF4-FFF2-40B4-BE49-F238E27FC236}">
                <a16:creationId xmlns:a16="http://schemas.microsoft.com/office/drawing/2014/main" id="{8FF41AE4-D0C5-ACFC-DE52-56B92A8426FA}"/>
              </a:ext>
            </a:extLst>
          </p:cNvPr>
          <p:cNvSpPr txBox="1"/>
          <p:nvPr/>
        </p:nvSpPr>
        <p:spPr>
          <a:xfrm>
            <a:off x="1398683" y="5268621"/>
            <a:ext cx="3258105" cy="246221"/>
          </a:xfrm>
          <a:prstGeom prst="rect">
            <a:avLst/>
          </a:prstGeom>
        </p:spPr>
        <p:txBody>
          <a:bodyPr wrap="square" lIns="0" tIns="0" rIns="0" bIns="0" rtlCol="0" anchor="t">
            <a:spAutoFit/>
          </a:bodyPr>
          <a:lstStyle/>
          <a:p>
            <a:pPr algn="ctr"/>
            <a:r>
              <a:rPr lang="en-US" altLang="zh-CN" sz="1600" b="1">
                <a:solidFill>
                  <a:schemeClr val="tx1">
                    <a:lumMod val="85000"/>
                    <a:lumOff val="15000"/>
                  </a:schemeClr>
                </a:solidFill>
                <a:latin typeface="Poppins"/>
                <a:ea typeface="Poppins"/>
                <a:cs typeface="Poppins"/>
                <a:sym typeface="Poppins"/>
              </a:rPr>
              <a:t>Avg ARPU in Past 3 Months</a:t>
            </a:r>
            <a:endParaRPr lang="en-US" sz="1600" b="1">
              <a:solidFill>
                <a:schemeClr val="tx1">
                  <a:lumMod val="85000"/>
                  <a:lumOff val="15000"/>
                </a:schemeClr>
              </a:solidFill>
              <a:latin typeface="Poppins"/>
              <a:ea typeface="Poppins"/>
              <a:cs typeface="Poppins"/>
              <a:sym typeface="Poppins"/>
            </a:endParaRPr>
          </a:p>
        </p:txBody>
      </p:sp>
      <p:sp>
        <p:nvSpPr>
          <p:cNvPr id="69" name="TextBox 24">
            <a:extLst>
              <a:ext uri="{FF2B5EF4-FFF2-40B4-BE49-F238E27FC236}">
                <a16:creationId xmlns:a16="http://schemas.microsoft.com/office/drawing/2014/main" id="{BA7BF3D7-9B7A-DBC1-82AE-F8C4B6F32E74}"/>
              </a:ext>
            </a:extLst>
          </p:cNvPr>
          <p:cNvSpPr txBox="1"/>
          <p:nvPr/>
        </p:nvSpPr>
        <p:spPr>
          <a:xfrm>
            <a:off x="6506043" y="5287538"/>
            <a:ext cx="3258105" cy="246221"/>
          </a:xfrm>
          <a:prstGeom prst="rect">
            <a:avLst/>
          </a:prstGeom>
        </p:spPr>
        <p:txBody>
          <a:bodyPr wrap="square" lIns="0" tIns="0" rIns="0" bIns="0" rtlCol="0" anchor="t">
            <a:spAutoFit/>
          </a:bodyPr>
          <a:lstStyle/>
          <a:p>
            <a:pPr algn="ctr"/>
            <a:r>
              <a:rPr lang="en-US" altLang="zh-CN" sz="1600" b="1">
                <a:solidFill>
                  <a:schemeClr val="tx1">
                    <a:lumMod val="85000"/>
                    <a:lumOff val="15000"/>
                  </a:schemeClr>
                </a:solidFill>
                <a:latin typeface="Poppins"/>
                <a:ea typeface="Poppins"/>
                <a:cs typeface="Poppins"/>
                <a:sym typeface="Poppins"/>
              </a:rPr>
              <a:t>Terminal Type</a:t>
            </a:r>
            <a:endParaRPr lang="en-US" sz="1600" b="1">
              <a:solidFill>
                <a:schemeClr val="tx1">
                  <a:lumMod val="85000"/>
                  <a:lumOff val="15000"/>
                </a:schemeClr>
              </a:solidFill>
              <a:latin typeface="Poppins"/>
              <a:ea typeface="Poppins"/>
              <a:cs typeface="Poppins"/>
              <a:sym typeface="Poppins"/>
            </a:endParaRPr>
          </a:p>
        </p:txBody>
      </p:sp>
      <p:sp>
        <p:nvSpPr>
          <p:cNvPr id="2" name="object 31">
            <a:extLst>
              <a:ext uri="{FF2B5EF4-FFF2-40B4-BE49-F238E27FC236}">
                <a16:creationId xmlns:a16="http://schemas.microsoft.com/office/drawing/2014/main" id="{9D3AA28A-834C-6818-7029-D01DC9A64869}"/>
              </a:ext>
            </a:extLst>
          </p:cNvPr>
          <p:cNvSpPr txBox="1"/>
          <p:nvPr/>
        </p:nvSpPr>
        <p:spPr>
          <a:xfrm>
            <a:off x="468630" y="9705922"/>
            <a:ext cx="17381219" cy="265457"/>
          </a:xfrm>
          <a:prstGeom prst="rect">
            <a:avLst/>
          </a:prstGeom>
        </p:spPr>
        <p:txBody>
          <a:bodyPr vert="horz" wrap="square" lIns="0" tIns="19050" rIns="0" bIns="0" rtlCol="0">
            <a:spAutoFit/>
          </a:bodyPr>
          <a:lstStyle/>
          <a:p>
            <a:pPr marL="19050">
              <a:spcBef>
                <a:spcPts val="150"/>
              </a:spcBef>
              <a:tabLst>
                <a:tab pos="3170873" algn="l"/>
              </a:tabLst>
            </a:pPr>
            <a:r>
              <a:rPr lang="en-US" sz="1600" spc="-60">
                <a:latin typeface="Poppins" panose="00000500000000000000" pitchFamily="2" charset="0"/>
                <a:cs typeface="Poppins" panose="00000500000000000000" pitchFamily="2" charset="0"/>
              </a:rPr>
              <a:t>Cao </a:t>
            </a:r>
            <a:r>
              <a:rPr lang="en-US" sz="1600" spc="-60" err="1">
                <a:latin typeface="Poppins" panose="00000500000000000000" pitchFamily="2" charset="0"/>
                <a:cs typeface="Poppins" panose="00000500000000000000" pitchFamily="2" charset="0"/>
              </a:rPr>
              <a:t>Yawei</a:t>
            </a:r>
            <a:endParaRPr sz="1600">
              <a:latin typeface="Poppins" panose="00000500000000000000" pitchFamily="2" charset="0"/>
              <a:cs typeface="Poppins" panose="00000500000000000000" pitchFamily="2" charset="0"/>
            </a:endParaRPr>
          </a:p>
        </p:txBody>
      </p:sp>
      <p:cxnSp>
        <p:nvCxnSpPr>
          <p:cNvPr id="4" name="直接连接符 3">
            <a:extLst>
              <a:ext uri="{FF2B5EF4-FFF2-40B4-BE49-F238E27FC236}">
                <a16:creationId xmlns:a16="http://schemas.microsoft.com/office/drawing/2014/main" id="{7A1F5EEC-B7BA-A898-FF51-86D06BD0E755}"/>
              </a:ext>
            </a:extLst>
          </p:cNvPr>
          <p:cNvCxnSpPr/>
          <p:nvPr/>
        </p:nvCxnSpPr>
        <p:spPr>
          <a:xfrm>
            <a:off x="6315342" y="3910271"/>
            <a:ext cx="3691783"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0EC642C8-1F7A-32D9-318F-B7870858C0E1}"/>
              </a:ext>
            </a:extLst>
          </p:cNvPr>
          <p:cNvCxnSpPr>
            <a:cxnSpLocks/>
          </p:cNvCxnSpPr>
          <p:nvPr/>
        </p:nvCxnSpPr>
        <p:spPr>
          <a:xfrm>
            <a:off x="1222642" y="3452164"/>
            <a:ext cx="3755758"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9FE6C9B-3B4A-DA49-7962-785EF7AF55E8}"/>
              </a:ext>
            </a:extLst>
          </p:cNvPr>
          <p:cNvCxnSpPr>
            <a:cxnSpLocks/>
          </p:cNvCxnSpPr>
          <p:nvPr/>
        </p:nvCxnSpPr>
        <p:spPr>
          <a:xfrm>
            <a:off x="1222642" y="7619351"/>
            <a:ext cx="3755758"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4000FB5-B640-51A8-9E7F-837E9336FDBE}"/>
              </a:ext>
            </a:extLst>
          </p:cNvPr>
          <p:cNvCxnSpPr>
            <a:cxnSpLocks/>
          </p:cNvCxnSpPr>
          <p:nvPr/>
        </p:nvCxnSpPr>
        <p:spPr>
          <a:xfrm>
            <a:off x="6315342" y="6868781"/>
            <a:ext cx="3755758"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002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13"/>
          <p:cNvSpPr/>
          <p:nvPr/>
        </p:nvSpPr>
        <p:spPr>
          <a:xfrm>
            <a:off x="1028700" y="495300"/>
            <a:ext cx="16230600" cy="0"/>
          </a:xfrm>
          <a:prstGeom prst="line">
            <a:avLst/>
          </a:prstGeom>
          <a:ln w="19050" cap="flat">
            <a:solidFill>
              <a:srgbClr val="D9D9D9"/>
            </a:solidFill>
            <a:prstDash val="solid"/>
            <a:headEnd type="none" w="sm" len="sm"/>
            <a:tailEnd type="none" w="sm" len="sm"/>
          </a:ln>
        </p:spPr>
        <p:txBody>
          <a:bodyPr/>
          <a:lstStyle/>
          <a:p>
            <a:endParaRPr lang="zh-CN" altLang="en-US"/>
          </a:p>
        </p:txBody>
      </p:sp>
      <p:grpSp>
        <p:nvGrpSpPr>
          <p:cNvPr id="14" name="Group 14"/>
          <p:cNvGrpSpPr>
            <a:grpSpLocks noGrp="1" noUngrp="1" noRot="1" noMove="1" noResize="1"/>
          </p:cNvGrpSpPr>
          <p:nvPr/>
        </p:nvGrpSpPr>
        <p:grpSpPr>
          <a:xfrm>
            <a:off x="0" y="0"/>
            <a:ext cx="7352672" cy="10287000"/>
            <a:chOff x="0" y="0"/>
            <a:chExt cx="1936506" cy="2709333"/>
          </a:xfrm>
        </p:grpSpPr>
        <p:sp>
          <p:nvSpPr>
            <p:cNvPr id="15" name="Freeform 15"/>
            <p:cNvSpPr>
              <a:spLocks noGrp="1" noRot="1" noMove="1" noResize="1" noEditPoints="1" noAdjustHandles="1" noChangeArrowheads="1" noChangeShapeType="1"/>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txBody>
            <a:bodyPr/>
            <a:lstStyle/>
            <a:p>
              <a:endParaRPr lang="zh-CN" altLang="en-US"/>
            </a:p>
          </p:txBody>
        </p:sp>
        <p:sp>
          <p:nvSpPr>
            <p:cNvPr id="16" name="TextBox 16"/>
            <p:cNvSpPr txBox="1">
              <a:spLocks noGrp="1" noRot="1" noMove="1" noResize="1" noEditPoints="1" noAdjustHandles="1" noChangeArrowheads="1" noChangeShapeType="1"/>
            </p:cNvSpPr>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18" name="TextBox 18"/>
          <p:cNvSpPr txBox="1"/>
          <p:nvPr/>
        </p:nvSpPr>
        <p:spPr>
          <a:xfrm>
            <a:off x="1028700" y="1167744"/>
            <a:ext cx="5179295" cy="1688283"/>
          </a:xfrm>
          <a:prstGeom prst="rect">
            <a:avLst/>
          </a:prstGeom>
        </p:spPr>
        <p:txBody>
          <a:bodyPr lIns="0" tIns="0" rIns="0" bIns="0" rtlCol="0" anchor="t">
            <a:spAutoFit/>
          </a:bodyPr>
          <a:lstStyle/>
          <a:p>
            <a:pPr algn="l">
              <a:lnSpc>
                <a:spcPts val="6719"/>
              </a:lnSpc>
            </a:pPr>
            <a:r>
              <a:rPr lang="en-US" sz="4800" b="1">
                <a:solidFill>
                  <a:srgbClr val="FFFFFF"/>
                </a:solidFill>
                <a:latin typeface="Poppins Bold"/>
                <a:ea typeface="Poppins Bold"/>
                <a:cs typeface="Poppins Bold"/>
                <a:sym typeface="Poppins Bold"/>
              </a:rPr>
              <a:t>Key Variables of 5G Conversion</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p>
          </p:txBody>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023857" y="3052379"/>
            <a:ext cx="5184138" cy="1091966"/>
          </a:xfrm>
          <a:prstGeom prst="rect">
            <a:avLst/>
          </a:prstGeom>
        </p:spPr>
        <p:txBody>
          <a:bodyPr lIns="0" tIns="0" rIns="0" bIns="0" rtlCol="0" anchor="t">
            <a:spAutoFit/>
          </a:bodyPr>
          <a:lstStyle/>
          <a:p>
            <a:pPr algn="l">
              <a:lnSpc>
                <a:spcPts val="2880"/>
              </a:lnSpc>
            </a:pPr>
            <a:r>
              <a:rPr lang="en-US" sz="2000">
                <a:solidFill>
                  <a:srgbClr val="D9D9D9"/>
                </a:solidFill>
                <a:latin typeface="Poppins"/>
                <a:ea typeface="Poppins"/>
                <a:cs typeface="Poppins"/>
                <a:sym typeface="Poppins"/>
              </a:rPr>
              <a:t>Analysis revealed key variables that are important and positively-correlated with customer adoption of 5G services.</a:t>
            </a:r>
          </a:p>
        </p:txBody>
      </p:sp>
      <p:graphicFrame>
        <p:nvGraphicFramePr>
          <p:cNvPr id="49" name="Table 48">
            <a:extLst>
              <a:ext uri="{FF2B5EF4-FFF2-40B4-BE49-F238E27FC236}">
                <a16:creationId xmlns:a16="http://schemas.microsoft.com/office/drawing/2014/main" id="{E39BDC6B-34EA-4C25-9BC0-51F022D17DED}"/>
              </a:ext>
            </a:extLst>
          </p:cNvPr>
          <p:cNvGraphicFramePr>
            <a:graphicFrameLocks noGrp="1"/>
          </p:cNvGraphicFramePr>
          <p:nvPr>
            <p:extLst>
              <p:ext uri="{D42A27DB-BD31-4B8C-83A1-F6EECF244321}">
                <p14:modId xmlns:p14="http://schemas.microsoft.com/office/powerpoint/2010/main" val="3029480164"/>
              </p:ext>
            </p:extLst>
          </p:nvPr>
        </p:nvGraphicFramePr>
        <p:xfrm>
          <a:off x="901512" y="5174935"/>
          <a:ext cx="5444192" cy="3093720"/>
        </p:xfrm>
        <a:graphic>
          <a:graphicData uri="http://schemas.openxmlformats.org/drawingml/2006/table">
            <a:tbl>
              <a:tblPr firstRow="1" bandRow="1">
                <a:tableStyleId>{073A0DAA-6AF3-43AB-8588-CEC1D06C72B9}</a:tableStyleId>
              </a:tblPr>
              <a:tblGrid>
                <a:gridCol w="2722096">
                  <a:extLst>
                    <a:ext uri="{9D8B030D-6E8A-4147-A177-3AD203B41FA5}">
                      <a16:colId xmlns:a16="http://schemas.microsoft.com/office/drawing/2014/main" val="1235276979"/>
                    </a:ext>
                  </a:extLst>
                </a:gridCol>
                <a:gridCol w="2722096">
                  <a:extLst>
                    <a:ext uri="{9D8B030D-6E8A-4147-A177-3AD203B41FA5}">
                      <a16:colId xmlns:a16="http://schemas.microsoft.com/office/drawing/2014/main" val="788528359"/>
                    </a:ext>
                  </a:extLst>
                </a:gridCol>
              </a:tblGrid>
              <a:tr h="370840">
                <a:tc>
                  <a:txBody>
                    <a:bodyPr/>
                    <a:lstStyle/>
                    <a:p>
                      <a:pPr algn="ctr"/>
                      <a:r>
                        <a:rPr lang="en-US" sz="2000">
                          <a:solidFill>
                            <a:srgbClr val="3ECAB1"/>
                          </a:solidFill>
                          <a:latin typeface="Poppins" pitchFamily="2" charset="77"/>
                          <a:cs typeface="Poppins" pitchFamily="2" charset="77"/>
                        </a:rPr>
                        <a:t>Top 5 Important Features</a:t>
                      </a:r>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rgbClr val="3ECAB1"/>
                          </a:solidFill>
                          <a:latin typeface="Poppins" pitchFamily="2" charset="77"/>
                          <a:cs typeface="Poppins" pitchFamily="2" charset="77"/>
                        </a:rPr>
                        <a:t>Top 5 Positively-Correlated</a:t>
                      </a:r>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3308959"/>
                  </a:ext>
                </a:extLst>
              </a:tr>
              <a:tr h="370840">
                <a:tc>
                  <a:txBody>
                    <a:bodyPr/>
                    <a:lstStyle/>
                    <a:p>
                      <a:pPr algn="ctr"/>
                      <a:r>
                        <a:rPr lang="en-US">
                          <a:solidFill>
                            <a:schemeClr val="bg1"/>
                          </a:solidFill>
                          <a:latin typeface="Poppins" pitchFamily="2" charset="77"/>
                          <a:cs typeface="Poppins" pitchFamily="2" charset="77"/>
                        </a:rPr>
                        <a:t>Average ARPU</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Poppins" pitchFamily="2" charset="77"/>
                          <a:cs typeface="Poppins" pitchFamily="2" charset="77"/>
                        </a:rPr>
                        <a:t>Average ARPU</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6922499"/>
                  </a:ext>
                </a:extLst>
              </a:tr>
              <a:tr h="370840">
                <a:tc>
                  <a:txBody>
                    <a:bodyPr/>
                    <a:lstStyle/>
                    <a:p>
                      <a:pPr algn="ctr"/>
                      <a:r>
                        <a:rPr lang="en-US">
                          <a:solidFill>
                            <a:schemeClr val="bg1"/>
                          </a:solidFill>
                          <a:latin typeface="Poppins" pitchFamily="2" charset="77"/>
                          <a:cs typeface="Poppins" pitchFamily="2" charset="77"/>
                        </a:rPr>
                        <a:t>Average DOU</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Poppins" pitchFamily="2" charset="77"/>
                          <a:cs typeface="Poppins" pitchFamily="2" charset="77"/>
                        </a:rPr>
                        <a:t>User level 4</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258539"/>
                  </a:ext>
                </a:extLst>
              </a:tr>
              <a:tr h="370840">
                <a:tc>
                  <a:txBody>
                    <a:bodyPr/>
                    <a:lstStyle/>
                    <a:p>
                      <a:pPr algn="ctr"/>
                      <a:r>
                        <a:rPr lang="en-US">
                          <a:solidFill>
                            <a:schemeClr val="bg1"/>
                          </a:solidFill>
                          <a:latin typeface="Poppins" pitchFamily="2" charset="77"/>
                          <a:cs typeface="Poppins" pitchFamily="2" charset="77"/>
                        </a:rPr>
                        <a:t>Average MOU</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Poppins" pitchFamily="2" charset="77"/>
                          <a:cs typeface="Poppins" pitchFamily="2" charset="77"/>
                        </a:rPr>
                        <a:t>Broadband bandwidth</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4746531"/>
                  </a:ext>
                </a:extLst>
              </a:tr>
              <a:tr h="370840">
                <a:tc>
                  <a:txBody>
                    <a:bodyPr/>
                    <a:lstStyle/>
                    <a:p>
                      <a:pPr algn="ctr"/>
                      <a:r>
                        <a:rPr lang="en-US">
                          <a:solidFill>
                            <a:schemeClr val="bg1"/>
                          </a:solidFill>
                          <a:latin typeface="Poppins" pitchFamily="2" charset="77"/>
                          <a:cs typeface="Poppins" pitchFamily="2" charset="77"/>
                        </a:rPr>
                        <a:t>Age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Poppins" pitchFamily="2" charset="77"/>
                          <a:cs typeface="Poppins" pitchFamily="2" charset="77"/>
                        </a:rPr>
                        <a:t>Average DOU</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550717"/>
                  </a:ext>
                </a:extLst>
              </a:tr>
              <a:tr h="370840">
                <a:tc>
                  <a:txBody>
                    <a:bodyPr/>
                    <a:lstStyle/>
                    <a:p>
                      <a:pPr algn="ctr"/>
                      <a:r>
                        <a:rPr lang="en-US">
                          <a:solidFill>
                            <a:schemeClr val="bg1"/>
                          </a:solidFill>
                          <a:latin typeface="Poppins" pitchFamily="2" charset="77"/>
                          <a:cs typeface="Poppins" pitchFamily="2" charset="77"/>
                        </a:rPr>
                        <a:t>Broadband bandwidth</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solidFill>
                            <a:schemeClr val="bg1"/>
                          </a:solidFill>
                          <a:latin typeface="Poppins" pitchFamily="2" charset="77"/>
                          <a:cs typeface="Poppins" pitchFamily="2" charset="77"/>
                        </a:rPr>
                        <a:t>Home user</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7888600"/>
                  </a:ext>
                </a:extLst>
              </a:tr>
            </a:tbl>
          </a:graphicData>
        </a:graphic>
      </p:graphicFrame>
      <p:pic>
        <p:nvPicPr>
          <p:cNvPr id="1026" name="Picture 2">
            <a:extLst>
              <a:ext uri="{FF2B5EF4-FFF2-40B4-BE49-F238E27FC236}">
                <a16:creationId xmlns:a16="http://schemas.microsoft.com/office/drawing/2014/main" id="{B360D8A5-F609-D977-1398-5BB186826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472" y="1753078"/>
            <a:ext cx="9828084" cy="34705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2">
            <a:extLst>
              <a:ext uri="{FF2B5EF4-FFF2-40B4-BE49-F238E27FC236}">
                <a16:creationId xmlns:a16="http://schemas.microsoft.com/office/drawing/2014/main" id="{363290FD-8FAD-5C23-FFC4-445B0412D53A}"/>
              </a:ext>
            </a:extLst>
          </p:cNvPr>
          <p:cNvSpPr txBox="1"/>
          <p:nvPr/>
        </p:nvSpPr>
        <p:spPr>
          <a:xfrm>
            <a:off x="10201534" y="7505338"/>
            <a:ext cx="5113960" cy="1463862"/>
          </a:xfrm>
          <a:prstGeom prst="rect">
            <a:avLst/>
          </a:prstGeom>
        </p:spPr>
        <p:txBody>
          <a:bodyPr wrap="square" lIns="0" tIns="0" rIns="0" bIns="0" rtlCol="0" anchor="t">
            <a:spAutoFit/>
          </a:bodyPr>
          <a:lstStyle/>
          <a:p>
            <a:pPr algn="ctr">
              <a:lnSpc>
                <a:spcPts val="2880"/>
              </a:lnSpc>
            </a:pPr>
            <a:r>
              <a:rPr lang="en-US" sz="1800">
                <a:latin typeface="Poppins"/>
                <a:ea typeface="Poppins"/>
                <a:cs typeface="Poppins"/>
                <a:sym typeface="Poppins"/>
              </a:rPr>
              <a:t>Users </a:t>
            </a:r>
            <a:r>
              <a:rPr lang="en-US">
                <a:latin typeface="Poppins"/>
                <a:ea typeface="Poppins"/>
                <a:cs typeface="Poppins"/>
                <a:sym typeface="Poppins"/>
              </a:rPr>
              <a:t>with high ARPU, DOU, and MOU</a:t>
            </a:r>
            <a:endParaRPr lang="en-US" sz="1800">
              <a:latin typeface="Poppins"/>
              <a:ea typeface="Poppins"/>
              <a:cs typeface="Poppins"/>
              <a:sym typeface="Poppins"/>
            </a:endParaRPr>
          </a:p>
          <a:p>
            <a:pPr algn="ctr">
              <a:lnSpc>
                <a:spcPts val="2880"/>
              </a:lnSpc>
            </a:pPr>
            <a:r>
              <a:rPr lang="en-US" sz="1800">
                <a:latin typeface="Poppins"/>
                <a:ea typeface="Poppins"/>
                <a:cs typeface="Poppins"/>
                <a:sym typeface="Poppins"/>
              </a:rPr>
              <a:t>Broadband users with higher bandwidth </a:t>
            </a:r>
          </a:p>
          <a:p>
            <a:pPr algn="ctr">
              <a:lnSpc>
                <a:spcPts val="2880"/>
              </a:lnSpc>
            </a:pPr>
            <a:r>
              <a:rPr lang="en-US" sz="1800">
                <a:latin typeface="Poppins"/>
                <a:ea typeface="Poppins"/>
                <a:cs typeface="Poppins"/>
                <a:sym typeface="Poppins"/>
              </a:rPr>
              <a:t>Higher-tier customers (level 4)</a:t>
            </a:r>
          </a:p>
          <a:p>
            <a:pPr algn="ctr">
              <a:lnSpc>
                <a:spcPts val="2880"/>
              </a:lnSpc>
            </a:pPr>
            <a:r>
              <a:rPr lang="en-US">
                <a:latin typeface="Poppins"/>
                <a:ea typeface="Poppins"/>
                <a:cs typeface="Poppins"/>
                <a:sym typeface="Poppins"/>
              </a:rPr>
              <a:t>Users with home network</a:t>
            </a:r>
            <a:endParaRPr lang="en-US" sz="1800">
              <a:latin typeface="Poppins"/>
              <a:ea typeface="Poppins"/>
              <a:cs typeface="Poppins"/>
              <a:sym typeface="Poppins"/>
            </a:endParaRPr>
          </a:p>
        </p:txBody>
      </p:sp>
      <p:graphicFrame>
        <p:nvGraphicFramePr>
          <p:cNvPr id="4" name="表格 13">
            <a:extLst>
              <a:ext uri="{FF2B5EF4-FFF2-40B4-BE49-F238E27FC236}">
                <a16:creationId xmlns:a16="http://schemas.microsoft.com/office/drawing/2014/main" id="{008A6114-D08E-3EB4-C72D-6F6163BD153C}"/>
              </a:ext>
            </a:extLst>
          </p:cNvPr>
          <p:cNvGraphicFramePr>
            <a:graphicFrameLocks noGrp="1"/>
          </p:cNvGraphicFramePr>
          <p:nvPr>
            <p:extLst>
              <p:ext uri="{D42A27DB-BD31-4B8C-83A1-F6EECF244321}">
                <p14:modId xmlns:p14="http://schemas.microsoft.com/office/powerpoint/2010/main" val="283663948"/>
              </p:ext>
            </p:extLst>
          </p:nvPr>
        </p:nvGraphicFramePr>
        <p:xfrm>
          <a:off x="8127488" y="5450584"/>
          <a:ext cx="9545068" cy="1009926"/>
        </p:xfrm>
        <a:graphic>
          <a:graphicData uri="http://schemas.openxmlformats.org/drawingml/2006/table">
            <a:tbl>
              <a:tblPr firstRow="1" firstCol="1" bandRow="1"/>
              <a:tblGrid>
                <a:gridCol w="3205206">
                  <a:extLst>
                    <a:ext uri="{9D8B030D-6E8A-4147-A177-3AD203B41FA5}">
                      <a16:colId xmlns:a16="http://schemas.microsoft.com/office/drawing/2014/main" val="2556201711"/>
                    </a:ext>
                  </a:extLst>
                </a:gridCol>
                <a:gridCol w="3265714">
                  <a:extLst>
                    <a:ext uri="{9D8B030D-6E8A-4147-A177-3AD203B41FA5}">
                      <a16:colId xmlns:a16="http://schemas.microsoft.com/office/drawing/2014/main" val="3788462299"/>
                    </a:ext>
                  </a:extLst>
                </a:gridCol>
                <a:gridCol w="3074148">
                  <a:extLst>
                    <a:ext uri="{9D8B030D-6E8A-4147-A177-3AD203B41FA5}">
                      <a16:colId xmlns:a16="http://schemas.microsoft.com/office/drawing/2014/main" val="1941982291"/>
                    </a:ext>
                  </a:extLst>
                </a:gridCol>
              </a:tblGrid>
              <a:tr h="1009926">
                <a:tc>
                  <a:txBody>
                    <a:bodyPr/>
                    <a:lstStyle/>
                    <a:p>
                      <a:pPr algn="ctr">
                        <a:lnSpc>
                          <a:spcPct val="107000"/>
                        </a:lnSpc>
                        <a:spcAft>
                          <a:spcPts val="0"/>
                        </a:spcAft>
                      </a:pPr>
                      <a:r>
                        <a:rPr lang="en-US" sz="1400" b="0">
                          <a:solidFill>
                            <a:srgbClr val="000000"/>
                          </a:solidFill>
                          <a:effectLst/>
                          <a:latin typeface="Poppins" panose="00000500000000000000" pitchFamily="2" charset="0"/>
                          <a:ea typeface="等线" panose="02010600030101010101" pitchFamily="2" charset="-122"/>
                          <a:cs typeface="Poppins" panose="00000500000000000000" pitchFamily="2" charset="0"/>
                        </a:rPr>
                        <a:t>Users with higher ARPU are more likely to convert to 5G.</a:t>
                      </a:r>
                      <a:endParaRPr lang="en-US" sz="1400" b="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400" b="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Heavy data users are more inclined to upgrade to 5G.</a:t>
                      </a:r>
                      <a:endParaRPr lang="en-US" sz="1400" b="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400" b="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Users who spend more time using services are more likely to adopt 5G.</a:t>
                      </a:r>
                      <a:endParaRPr lang="en-US" sz="1400" b="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320883"/>
                  </a:ext>
                </a:extLst>
              </a:tr>
            </a:tbl>
          </a:graphicData>
        </a:graphic>
      </p:graphicFrame>
      <p:sp>
        <p:nvSpPr>
          <p:cNvPr id="5" name="object 31">
            <a:extLst>
              <a:ext uri="{FF2B5EF4-FFF2-40B4-BE49-F238E27FC236}">
                <a16:creationId xmlns:a16="http://schemas.microsoft.com/office/drawing/2014/main" id="{B84CD3F6-55CD-33DB-59C9-C4BD4C53E70C}"/>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sz="1600" spc="-60" err="1">
                <a:latin typeface="Poppins" panose="00000500000000000000" pitchFamily="2" charset="0"/>
                <a:cs typeface="Poppins" panose="00000500000000000000" pitchFamily="2" charset="0"/>
              </a:rPr>
              <a:t>Limeylia</a:t>
            </a:r>
            <a:r>
              <a:rPr lang="en-US" sz="1600" spc="-60">
                <a:latin typeface="Poppins" panose="00000500000000000000" pitchFamily="2" charset="0"/>
                <a:cs typeface="Poppins" panose="00000500000000000000" pitchFamily="2" charset="0"/>
              </a:rPr>
              <a:t> Ng</a:t>
            </a:r>
            <a:endParaRPr lang="en-US" sz="1600">
              <a:latin typeface="Poppins" panose="00000500000000000000" pitchFamily="2" charset="0"/>
              <a:cs typeface="Poppins" panose="00000500000000000000" pitchFamily="2" charset="0"/>
            </a:endParaRPr>
          </a:p>
        </p:txBody>
      </p:sp>
      <p:sp>
        <p:nvSpPr>
          <p:cNvPr id="6" name="object 31">
            <a:extLst>
              <a:ext uri="{FF2B5EF4-FFF2-40B4-BE49-F238E27FC236}">
                <a16:creationId xmlns:a16="http://schemas.microsoft.com/office/drawing/2014/main" id="{5AF3699A-3037-FA4C-8BB1-8087D5F847B7}"/>
              </a:ext>
            </a:extLst>
          </p:cNvPr>
          <p:cNvSpPr txBox="1"/>
          <p:nvPr/>
        </p:nvSpPr>
        <p:spPr>
          <a:xfrm>
            <a:off x="7844472" y="9734444"/>
            <a:ext cx="14137005" cy="265457"/>
          </a:xfrm>
          <a:prstGeom prst="rect">
            <a:avLst/>
          </a:prstGeom>
        </p:spPr>
        <p:txBody>
          <a:bodyPr vert="horz" wrap="square" lIns="0" tIns="19050" rIns="0" bIns="0" rtlCol="0">
            <a:spAutoFit/>
          </a:bodyPr>
          <a:lstStyle/>
          <a:p>
            <a:pPr marL="19050">
              <a:spcBef>
                <a:spcPts val="150"/>
              </a:spcBef>
              <a:tabLst>
                <a:tab pos="3170873" algn="l"/>
              </a:tabLst>
            </a:pPr>
            <a:r>
              <a:rPr lang="en-US" sz="1600" spc="-60">
                <a:latin typeface="Poppins" pitchFamily="2" charset="77"/>
                <a:cs typeface="Poppins" pitchFamily="2" charset="77"/>
              </a:rPr>
              <a:t>ARPU: Average Revenue Per User  |  DOU: Data Usage per User  |  MOU: Minutes of Usage</a:t>
            </a:r>
            <a:endParaRPr lang="en-US" sz="1600">
              <a:latin typeface="Poppins" pitchFamily="2" charset="77"/>
              <a:cs typeface="Poppins" pitchFamily="2" charset="77"/>
            </a:endParaRPr>
          </a:p>
        </p:txBody>
      </p:sp>
      <p:sp>
        <p:nvSpPr>
          <p:cNvPr id="23" name="Rectangle 14">
            <a:extLst>
              <a:ext uri="{FF2B5EF4-FFF2-40B4-BE49-F238E27FC236}">
                <a16:creationId xmlns:a16="http://schemas.microsoft.com/office/drawing/2014/main" id="{34F8168D-07CA-164B-490D-B2791B2EC7EB}"/>
              </a:ext>
            </a:extLst>
          </p:cNvPr>
          <p:cNvSpPr>
            <a:spLocks noChangeArrowheads="1"/>
          </p:cNvSpPr>
          <p:nvPr/>
        </p:nvSpPr>
        <p:spPr bwMode="auto">
          <a:xfrm>
            <a:off x="7844473" y="515531"/>
            <a:ext cx="230947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pSp>
        <p:nvGrpSpPr>
          <p:cNvPr id="24" name="组合 14">
            <a:extLst>
              <a:ext uri="{FF2B5EF4-FFF2-40B4-BE49-F238E27FC236}">
                <a16:creationId xmlns:a16="http://schemas.microsoft.com/office/drawing/2014/main" id="{DB4CE8E6-8D29-6245-21E6-B946D32BC869}"/>
              </a:ext>
            </a:extLst>
          </p:cNvPr>
          <p:cNvGrpSpPr/>
          <p:nvPr/>
        </p:nvGrpSpPr>
        <p:grpSpPr>
          <a:xfrm>
            <a:off x="8093635" y="6933544"/>
            <a:ext cx="9329755" cy="389530"/>
            <a:chOff x="960664" y="5506677"/>
            <a:chExt cx="8819336" cy="389530"/>
          </a:xfrm>
        </p:grpSpPr>
        <p:sp>
          <p:nvSpPr>
            <p:cNvPr id="25" name="object 19">
              <a:extLst>
                <a:ext uri="{FF2B5EF4-FFF2-40B4-BE49-F238E27FC236}">
                  <a16:creationId xmlns:a16="http://schemas.microsoft.com/office/drawing/2014/main" id="{AF162D6D-3BAD-3B56-42D0-2B1E257C7041}"/>
                </a:ext>
              </a:extLst>
            </p:cNvPr>
            <p:cNvSpPr/>
            <p:nvPr/>
          </p:nvSpPr>
          <p:spPr>
            <a:xfrm>
              <a:off x="7620000" y="5712983"/>
              <a:ext cx="2160000"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26" name="object 22">
              <a:extLst>
                <a:ext uri="{FF2B5EF4-FFF2-40B4-BE49-F238E27FC236}">
                  <a16:creationId xmlns:a16="http://schemas.microsoft.com/office/drawing/2014/main" id="{3F9B0145-84BC-28A2-2B0B-1F1598958021}"/>
                </a:ext>
              </a:extLst>
            </p:cNvPr>
            <p:cNvSpPr txBox="1"/>
            <p:nvPr/>
          </p:nvSpPr>
          <p:spPr>
            <a:xfrm>
              <a:off x="3040107" y="5506677"/>
              <a:ext cx="4623078"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449A9D"/>
                  </a:solidFill>
                  <a:effectLst/>
                  <a:uLnTx/>
                  <a:uFillTx/>
                  <a:latin typeface="Poppins" panose="00000500000000000000" pitchFamily="2" charset="0"/>
                  <a:cs typeface="Poppins" panose="00000500000000000000" pitchFamily="2" charset="0"/>
                </a:rPr>
                <a:t>Target Customers</a:t>
              </a:r>
              <a:endParaRPr kumimoji="0" sz="2400" b="0" i="0" u="none" strike="noStrike" kern="1200" cap="none" spc="0" normalizeH="0" baseline="30303" noProof="0">
                <a:ln>
                  <a:noFill/>
                </a:ln>
                <a:solidFill>
                  <a:srgbClr val="449A9D"/>
                </a:solidFill>
                <a:effectLst/>
                <a:uLnTx/>
                <a:uFillTx/>
                <a:latin typeface="Poppins" panose="00000500000000000000" pitchFamily="2" charset="0"/>
                <a:cs typeface="Poppins" panose="00000500000000000000" pitchFamily="2" charset="0"/>
              </a:endParaRPr>
            </a:p>
          </p:txBody>
        </p:sp>
        <p:sp>
          <p:nvSpPr>
            <p:cNvPr id="27" name="object 19">
              <a:extLst>
                <a:ext uri="{FF2B5EF4-FFF2-40B4-BE49-F238E27FC236}">
                  <a16:creationId xmlns:a16="http://schemas.microsoft.com/office/drawing/2014/main" id="{90980840-493C-41BD-CEF2-E6CCCBBB4D00}"/>
                </a:ext>
              </a:extLst>
            </p:cNvPr>
            <p:cNvSpPr/>
            <p:nvPr/>
          </p:nvSpPr>
          <p:spPr>
            <a:xfrm>
              <a:off x="960664" y="5712983"/>
              <a:ext cx="2160000"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grpSp>
        <p:nvGrpSpPr>
          <p:cNvPr id="28" name="组合 14">
            <a:extLst>
              <a:ext uri="{FF2B5EF4-FFF2-40B4-BE49-F238E27FC236}">
                <a16:creationId xmlns:a16="http://schemas.microsoft.com/office/drawing/2014/main" id="{EFF11798-74AD-8725-267C-DA2A9390186D}"/>
              </a:ext>
            </a:extLst>
          </p:cNvPr>
          <p:cNvGrpSpPr/>
          <p:nvPr/>
        </p:nvGrpSpPr>
        <p:grpSpPr>
          <a:xfrm>
            <a:off x="8310684" y="1115410"/>
            <a:ext cx="9329755" cy="389530"/>
            <a:chOff x="960664" y="5506677"/>
            <a:chExt cx="8819336" cy="389530"/>
          </a:xfrm>
        </p:grpSpPr>
        <p:sp>
          <p:nvSpPr>
            <p:cNvPr id="29" name="object 19">
              <a:extLst>
                <a:ext uri="{FF2B5EF4-FFF2-40B4-BE49-F238E27FC236}">
                  <a16:creationId xmlns:a16="http://schemas.microsoft.com/office/drawing/2014/main" id="{9F50B1E6-A1F4-61B5-5C59-93EE4ADF2013}"/>
                </a:ext>
              </a:extLst>
            </p:cNvPr>
            <p:cNvSpPr/>
            <p:nvPr/>
          </p:nvSpPr>
          <p:spPr>
            <a:xfrm>
              <a:off x="7620000" y="5712983"/>
              <a:ext cx="2160000"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30" name="object 22">
              <a:extLst>
                <a:ext uri="{FF2B5EF4-FFF2-40B4-BE49-F238E27FC236}">
                  <a16:creationId xmlns:a16="http://schemas.microsoft.com/office/drawing/2014/main" id="{38901F3F-988B-958E-1781-03EE8662EA9B}"/>
                </a:ext>
              </a:extLst>
            </p:cNvPr>
            <p:cNvSpPr txBox="1"/>
            <p:nvPr/>
          </p:nvSpPr>
          <p:spPr>
            <a:xfrm>
              <a:off x="3040107" y="5506677"/>
              <a:ext cx="4623078" cy="389530"/>
            </a:xfrm>
            <a:prstGeom prst="rect">
              <a:avLst/>
            </a:prstGeom>
          </p:spPr>
          <p:txBody>
            <a:bodyPr vert="horz" wrap="square" lIns="0" tIns="20003" rIns="0" bIns="0" rtlCol="0">
              <a:spAutoFit/>
            </a:bodyPr>
            <a:lstStyle/>
            <a:p>
              <a:pPr marL="38100" marR="0" lvl="0" indent="0" algn="ctr" defTabSz="914400" rtl="0" eaLnBrk="1" fontAlgn="auto" latinLnBrk="0" hangingPunct="1">
                <a:lnSpc>
                  <a:spcPct val="100000"/>
                </a:lnSpc>
                <a:spcBef>
                  <a:spcPts val="158"/>
                </a:spcBef>
                <a:spcAft>
                  <a:spcPts val="0"/>
                </a:spcAft>
                <a:buClrTx/>
                <a:buSzTx/>
                <a:buFontTx/>
                <a:buNone/>
                <a:tabLst>
                  <a:tab pos="8445818" algn="l"/>
                </a:tabLst>
                <a:defRPr/>
              </a:pPr>
              <a:r>
                <a:rPr kumimoji="0" lang="en-US" sz="2400" b="1" i="0" u="none" strike="noStrike" kern="1200" cap="none" spc="0" normalizeH="0" baseline="0" noProof="0">
                  <a:ln>
                    <a:noFill/>
                  </a:ln>
                  <a:solidFill>
                    <a:srgbClr val="449A9D"/>
                  </a:solidFill>
                  <a:effectLst/>
                  <a:uLnTx/>
                  <a:uFillTx/>
                  <a:latin typeface="Poppins" panose="00000500000000000000" pitchFamily="2" charset="0"/>
                  <a:cs typeface="Poppins" panose="00000500000000000000" pitchFamily="2" charset="0"/>
                </a:rPr>
                <a:t>Variables Relationship</a:t>
              </a:r>
              <a:endParaRPr kumimoji="0" sz="2400" b="0" i="0" u="none" strike="noStrike" kern="1200" cap="none" spc="0" normalizeH="0" baseline="30303" noProof="0">
                <a:ln>
                  <a:noFill/>
                </a:ln>
                <a:solidFill>
                  <a:srgbClr val="449A9D"/>
                </a:solidFill>
                <a:effectLst/>
                <a:uLnTx/>
                <a:uFillTx/>
                <a:latin typeface="Poppins" panose="00000500000000000000" pitchFamily="2" charset="0"/>
                <a:cs typeface="Poppins" panose="00000500000000000000" pitchFamily="2" charset="0"/>
              </a:endParaRPr>
            </a:p>
          </p:txBody>
        </p:sp>
        <p:sp>
          <p:nvSpPr>
            <p:cNvPr id="31" name="object 19">
              <a:extLst>
                <a:ext uri="{FF2B5EF4-FFF2-40B4-BE49-F238E27FC236}">
                  <a16:creationId xmlns:a16="http://schemas.microsoft.com/office/drawing/2014/main" id="{7C8A3F51-AA50-48D3-9900-869AD95C1426}"/>
                </a:ext>
              </a:extLst>
            </p:cNvPr>
            <p:cNvSpPr/>
            <p:nvPr/>
          </p:nvSpPr>
          <p:spPr>
            <a:xfrm>
              <a:off x="960664" y="5712983"/>
              <a:ext cx="2160000" cy="0"/>
            </a:xfrm>
            <a:custGeom>
              <a:avLst/>
              <a:gdLst/>
              <a:ahLst/>
              <a:cxnLst/>
              <a:rect l="l" t="t" r="r" b="b"/>
              <a:pathLst>
                <a:path w="2352675">
                  <a:moveTo>
                    <a:pt x="0" y="0"/>
                  </a:moveTo>
                  <a:lnTo>
                    <a:pt x="2352293" y="0"/>
                  </a:lnTo>
                </a:path>
              </a:pathLst>
            </a:custGeom>
            <a:ln w="38100">
              <a:solidFill>
                <a:srgbClr val="449A9D"/>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05CEF92F-387A-D8D3-0DBD-0F3C92D72C08}"/>
              </a:ext>
            </a:extLst>
          </p:cNvPr>
          <p:cNvGrpSpPr/>
          <p:nvPr/>
        </p:nvGrpSpPr>
        <p:grpSpPr>
          <a:xfrm>
            <a:off x="-4" y="-3060987"/>
            <a:ext cx="18967545" cy="5093974"/>
            <a:chOff x="-4" y="-3060987"/>
            <a:chExt cx="18967545" cy="5093974"/>
          </a:xfrm>
        </p:grpSpPr>
        <p:sp>
          <p:nvSpPr>
            <p:cNvPr id="2" name="Freeform 3">
              <a:extLst>
                <a:ext uri="{FF2B5EF4-FFF2-40B4-BE49-F238E27FC236}">
                  <a16:creationId xmlns:a16="http://schemas.microsoft.com/office/drawing/2014/main" id="{A3DE47E7-A0B0-1C96-8647-F0209BA0DB69}"/>
                </a:ext>
              </a:extLst>
            </p:cNvPr>
            <p:cNvSpPr/>
            <p:nvPr/>
          </p:nvSpPr>
          <p:spPr>
            <a:xfrm>
              <a:off x="-4" y="-53331"/>
              <a:ext cx="18288004" cy="1645584"/>
            </a:xfrm>
            <a:custGeom>
              <a:avLst/>
              <a:gdLst/>
              <a:ahLst/>
              <a:cxnLst/>
              <a:rect l="l" t="t" r="r" b="b"/>
              <a:pathLst>
                <a:path w="4816592" h="809397">
                  <a:moveTo>
                    <a:pt x="0" y="0"/>
                  </a:moveTo>
                  <a:lnTo>
                    <a:pt x="4816592" y="0"/>
                  </a:lnTo>
                  <a:lnTo>
                    <a:pt x="4816592" y="809397"/>
                  </a:lnTo>
                  <a:lnTo>
                    <a:pt x="0" y="809397"/>
                  </a:lnTo>
                  <a:close/>
                </a:path>
              </a:pathLst>
            </a:custGeom>
            <a:solidFill>
              <a:srgbClr val="071C42"/>
            </a:solidFill>
          </p:spPr>
          <p:txBody>
            <a:bodyPr/>
            <a:lstStyle/>
            <a:p>
              <a:endParaRPr lang="zh-CN" altLang="en-US">
                <a:latin typeface="Poppins" panose="00000500000000000000" pitchFamily="2" charset="0"/>
                <a:cs typeface="Poppins" panose="00000500000000000000" pitchFamily="2" charset="0"/>
              </a:endParaRPr>
            </a:p>
          </p:txBody>
        </p:sp>
        <p:grpSp>
          <p:nvGrpSpPr>
            <p:cNvPr id="5" name="Group 6">
              <a:extLst>
                <a:ext uri="{FF2B5EF4-FFF2-40B4-BE49-F238E27FC236}">
                  <a16:creationId xmlns:a16="http://schemas.microsoft.com/office/drawing/2014/main" id="{C2BCCE95-0B27-B5D3-3C5A-0D24226A2BBD}"/>
                </a:ext>
              </a:extLst>
            </p:cNvPr>
            <p:cNvGrpSpPr/>
            <p:nvPr/>
          </p:nvGrpSpPr>
          <p:grpSpPr>
            <a:xfrm>
              <a:off x="0" y="-144661"/>
              <a:ext cx="6212838" cy="433394"/>
              <a:chOff x="0" y="-38100"/>
              <a:chExt cx="1636303" cy="114145"/>
            </a:xfrm>
          </p:grpSpPr>
          <p:sp>
            <p:nvSpPr>
              <p:cNvPr id="6" name="Freeform 7">
                <a:extLst>
                  <a:ext uri="{FF2B5EF4-FFF2-40B4-BE49-F238E27FC236}">
                    <a16:creationId xmlns:a16="http://schemas.microsoft.com/office/drawing/2014/main" id="{73230A35-82FF-0C14-C916-28A20176C03F}"/>
                  </a:ext>
                </a:extLst>
              </p:cNvPr>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zh-CN" altLang="en-US">
                  <a:latin typeface="Poppins" panose="00000500000000000000" pitchFamily="2" charset="0"/>
                  <a:cs typeface="Poppins" panose="00000500000000000000" pitchFamily="2" charset="0"/>
                </a:endParaRPr>
              </a:p>
            </p:txBody>
          </p:sp>
          <p:sp>
            <p:nvSpPr>
              <p:cNvPr id="7" name="TextBox 8">
                <a:extLst>
                  <a:ext uri="{FF2B5EF4-FFF2-40B4-BE49-F238E27FC236}">
                    <a16:creationId xmlns:a16="http://schemas.microsoft.com/office/drawing/2014/main" id="{8E96D3CD-29AA-46D1-6479-B8B034712A85}"/>
                  </a:ext>
                </a:extLst>
              </p:cNvPr>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latin typeface="Poppins" panose="00000500000000000000" pitchFamily="2" charset="0"/>
                  <a:cs typeface="Poppins" panose="00000500000000000000" pitchFamily="2" charset="0"/>
                </a:endParaRPr>
              </a:p>
            </p:txBody>
          </p:sp>
        </p:grpSp>
        <p:sp>
          <p:nvSpPr>
            <p:cNvPr id="200" name="Freeform 17">
              <a:extLst>
                <a:ext uri="{FF2B5EF4-FFF2-40B4-BE49-F238E27FC236}">
                  <a16:creationId xmlns:a16="http://schemas.microsoft.com/office/drawing/2014/main" id="{7B0B0D88-834A-46DA-83C0-B0196EF39F66}"/>
                </a:ext>
              </a:extLst>
            </p:cNvPr>
            <p:cNvSpPr/>
            <p:nvPr/>
          </p:nvSpPr>
          <p:spPr>
            <a:xfrm rot="19847341">
              <a:off x="12699788" y="-3060987"/>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Poppins" panose="00000500000000000000" pitchFamily="2" charset="0"/>
                <a:ea typeface="宋体" panose="02010600030101010101" pitchFamily="2" charset="-122"/>
                <a:cs typeface="Poppins" panose="00000500000000000000" pitchFamily="2" charset="0"/>
              </a:endParaRPr>
            </a:p>
          </p:txBody>
        </p:sp>
      </p:grpSp>
      <p:sp>
        <p:nvSpPr>
          <p:cNvPr id="3" name="object 3"/>
          <p:cNvSpPr txBox="1">
            <a:spLocks noGrp="1"/>
          </p:cNvSpPr>
          <p:nvPr>
            <p:ph type="title"/>
          </p:nvPr>
        </p:nvSpPr>
        <p:spPr>
          <a:xfrm>
            <a:off x="557934" y="659003"/>
            <a:ext cx="14222655" cy="775405"/>
          </a:xfrm>
          <a:prstGeom prst="rect">
            <a:avLst/>
          </a:prstGeom>
        </p:spPr>
        <p:txBody>
          <a:bodyPr vert="horz" wrap="square" lIns="0" tIns="101918" rIns="0" bIns="0" rtlCol="0">
            <a:spAutoFit/>
          </a:bodyPr>
          <a:lstStyle/>
          <a:p>
            <a:pPr marL="19050" marR="7620">
              <a:lnSpc>
                <a:spcPts val="5190"/>
              </a:lnSpc>
              <a:spcBef>
                <a:spcPts val="803"/>
              </a:spcBef>
            </a:pPr>
            <a:r>
              <a:rPr lang="en-US" b="1">
                <a:solidFill>
                  <a:schemeClr val="bg1"/>
                </a:solidFill>
                <a:latin typeface="Poppins" panose="00000500000000000000" pitchFamily="2" charset="0"/>
                <a:cs typeface="Poppins" panose="00000500000000000000" pitchFamily="2" charset="0"/>
              </a:rPr>
              <a:t>Machine Learning </a:t>
            </a:r>
            <a:r>
              <a:rPr lang="en-US">
                <a:solidFill>
                  <a:schemeClr val="bg1"/>
                </a:solidFill>
                <a:latin typeface="Poppins" panose="00000500000000000000" pitchFamily="2" charset="0"/>
                <a:cs typeface="Poppins" panose="00000500000000000000" pitchFamily="2" charset="0"/>
              </a:rPr>
              <a:t>- </a:t>
            </a:r>
            <a:r>
              <a:rPr lang="en-US" spc="-60">
                <a:solidFill>
                  <a:schemeClr val="bg1"/>
                </a:solidFill>
                <a:latin typeface="Poppins" panose="00000500000000000000" pitchFamily="2" charset="0"/>
                <a:cs typeface="Poppins" panose="00000500000000000000" pitchFamily="2" charset="0"/>
              </a:rPr>
              <a:t>Features Engineering</a:t>
            </a:r>
            <a:endParaRPr spc="-15">
              <a:solidFill>
                <a:schemeClr val="bg1"/>
              </a:solidFill>
              <a:latin typeface="Poppins" panose="00000500000000000000" pitchFamily="2" charset="0"/>
              <a:cs typeface="Poppins" panose="00000500000000000000" pitchFamily="2" charset="0"/>
            </a:endParaRPr>
          </a:p>
        </p:txBody>
      </p:sp>
      <p:sp>
        <p:nvSpPr>
          <p:cNvPr id="4" name="object 4"/>
          <p:cNvSpPr txBox="1"/>
          <p:nvPr/>
        </p:nvSpPr>
        <p:spPr>
          <a:xfrm>
            <a:off x="1066800" y="2330029"/>
            <a:ext cx="4283594" cy="1507785"/>
          </a:xfrm>
          <a:prstGeom prst="rect">
            <a:avLst/>
          </a:prstGeom>
        </p:spPr>
        <p:txBody>
          <a:bodyPr vert="horz" wrap="square" lIns="0" tIns="20003" rIns="0" bIns="0" rtlCol="0">
            <a:spAutoFit/>
          </a:bodyPr>
          <a:lstStyle/>
          <a:p>
            <a:pPr marL="260985" marR="7620" lvl="0" indent="-242888" defTabSz="1371600" rtl="0" eaLnBrk="1" fontAlgn="auto" latinLnBrk="0" hangingPunct="1">
              <a:lnSpc>
                <a:spcPct val="100000"/>
              </a:lnSpc>
              <a:spcBef>
                <a:spcPts val="158"/>
              </a:spcBef>
              <a:spcAft>
                <a:spcPts val="600"/>
              </a:spcAft>
              <a:buClrTx/>
              <a:buSzTx/>
              <a:buFont typeface="Wingdings"/>
              <a:buChar char=""/>
              <a:tabLst>
                <a:tab pos="260985" algn="l"/>
              </a:tabLst>
              <a:defRPr/>
            </a:pP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Features in current dataset reflect only static behavior. </a:t>
            </a:r>
          </a:p>
          <a:p>
            <a:pPr marL="260985" marR="7620" lvl="0" indent="-242888" defTabSz="1371600" rtl="0" eaLnBrk="1" fontAlgn="auto" latinLnBrk="0" hangingPunct="1">
              <a:lnSpc>
                <a:spcPct val="100000"/>
              </a:lnSpc>
              <a:spcBef>
                <a:spcPts val="158"/>
              </a:spcBef>
              <a:spcAft>
                <a:spcPts val="600"/>
              </a:spcAft>
              <a:buClrTx/>
              <a:buSzTx/>
              <a:buFont typeface="Wingdings"/>
              <a:buChar char=""/>
              <a:tabLst>
                <a:tab pos="260985" algn="l"/>
              </a:tabLst>
              <a:defRPr/>
            </a:pP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Developed features based on past three months data to track average &amp; trend.</a:t>
            </a:r>
            <a:endParaRPr kumimoji="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9" name="object 9"/>
          <p:cNvSpPr txBox="1"/>
          <p:nvPr/>
        </p:nvSpPr>
        <p:spPr>
          <a:xfrm>
            <a:off x="1203961" y="1732047"/>
            <a:ext cx="3946962" cy="327975"/>
          </a:xfrm>
          <a:prstGeom prst="rect">
            <a:avLst/>
          </a:prstGeom>
        </p:spPr>
        <p:txBody>
          <a:bodyPr vert="horz" wrap="square" lIns="0" tIns="20003" rIns="0" bIns="0" rtlCol="0">
            <a:spAutoFit/>
          </a:bodyPr>
          <a:lstStyle/>
          <a:p>
            <a:pPr marL="19050" marR="0" lvl="0" indent="0" algn="l" defTabSz="1371600" rtl="0" eaLnBrk="1" fontAlgn="auto" latinLnBrk="0" hangingPunct="1">
              <a:lnSpc>
                <a:spcPct val="100000"/>
              </a:lnSpc>
              <a:spcBef>
                <a:spcPts val="158"/>
              </a:spcBef>
              <a:spcAft>
                <a:spcPts val="0"/>
              </a:spcAft>
              <a:buClrTx/>
              <a:buSzTx/>
              <a:buFontTx/>
              <a:buNone/>
              <a:tabLst>
                <a:tab pos="12006263" algn="l"/>
              </a:tabLst>
              <a:defRPr/>
            </a:pPr>
            <a:r>
              <a:rPr lang="en-US" sz="2000" b="1" kern="0">
                <a:solidFill>
                  <a:sysClr val="windowText" lastClr="000000"/>
                </a:solidFill>
                <a:latin typeface="Poppins" panose="00000500000000000000" pitchFamily="2" charset="0"/>
                <a:cs typeface="Poppins" panose="00000500000000000000" pitchFamily="2" charset="0"/>
              </a:rPr>
              <a:t>Feature Generation</a:t>
            </a:r>
            <a:endParaRPr sz="2000" b="1" kern="0">
              <a:solidFill>
                <a:sysClr val="windowText" lastClr="000000"/>
              </a:solidFill>
              <a:latin typeface="Poppins" panose="00000500000000000000" pitchFamily="2" charset="0"/>
              <a:cs typeface="Poppins" panose="00000500000000000000" pitchFamily="2" charset="0"/>
            </a:endParaRPr>
          </a:p>
        </p:txBody>
      </p:sp>
      <p:sp>
        <p:nvSpPr>
          <p:cNvPr id="10" name="object 10"/>
          <p:cNvSpPr/>
          <p:nvPr/>
        </p:nvSpPr>
        <p:spPr>
          <a:xfrm>
            <a:off x="1066800" y="2158310"/>
            <a:ext cx="4320000" cy="110490"/>
          </a:xfrm>
          <a:custGeom>
            <a:avLst/>
            <a:gdLst/>
            <a:ahLst/>
            <a:cxnLst/>
            <a:rect l="l" t="t" r="r" b="b"/>
            <a:pathLst>
              <a:path w="3200400" h="73659">
                <a:moveTo>
                  <a:pt x="3200400" y="0"/>
                </a:moveTo>
                <a:lnTo>
                  <a:pt x="0" y="0"/>
                </a:lnTo>
                <a:lnTo>
                  <a:pt x="0" y="73151"/>
                </a:lnTo>
                <a:lnTo>
                  <a:pt x="3200400" y="73151"/>
                </a:lnTo>
                <a:lnTo>
                  <a:pt x="3200400" y="0"/>
                </a:lnTo>
                <a:close/>
              </a:path>
            </a:pathLst>
          </a:custGeom>
          <a:solidFill>
            <a:srgbClr val="071C42"/>
          </a:solidFill>
        </p:spPr>
        <p:txBody>
          <a:bodyPr wrap="square" lIns="0" tIns="0" rIns="0" bIns="0" rtlCol="0"/>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sz="27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11" name="object 11"/>
          <p:cNvSpPr/>
          <p:nvPr/>
        </p:nvSpPr>
        <p:spPr>
          <a:xfrm>
            <a:off x="5879117" y="2258973"/>
            <a:ext cx="514350" cy="5605463"/>
          </a:xfrm>
          <a:custGeom>
            <a:avLst/>
            <a:gdLst/>
            <a:ahLst/>
            <a:cxnLst/>
            <a:rect l="l" t="t" r="r" b="b"/>
            <a:pathLst>
              <a:path w="342900" h="3736975">
                <a:moveTo>
                  <a:pt x="87375" y="0"/>
                </a:moveTo>
                <a:lnTo>
                  <a:pt x="0" y="0"/>
                </a:lnTo>
                <a:lnTo>
                  <a:pt x="255524" y="1868424"/>
                </a:lnTo>
                <a:lnTo>
                  <a:pt x="0" y="3736848"/>
                </a:lnTo>
                <a:lnTo>
                  <a:pt x="87375" y="3736848"/>
                </a:lnTo>
                <a:lnTo>
                  <a:pt x="342900" y="1868424"/>
                </a:lnTo>
                <a:lnTo>
                  <a:pt x="87375" y="0"/>
                </a:lnTo>
                <a:close/>
              </a:path>
            </a:pathLst>
          </a:custGeom>
          <a:solidFill>
            <a:srgbClr val="DADADA"/>
          </a:solidFill>
        </p:spPr>
        <p:txBody>
          <a:bodyPr wrap="square" lIns="0" tIns="0" rIns="0" bIns="0" rtlCol="0"/>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sz="27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22" name="object 22"/>
          <p:cNvSpPr/>
          <p:nvPr/>
        </p:nvSpPr>
        <p:spPr>
          <a:xfrm>
            <a:off x="340613" y="8630590"/>
            <a:ext cx="17474566" cy="318136"/>
          </a:xfrm>
          <a:custGeom>
            <a:avLst/>
            <a:gdLst/>
            <a:ahLst/>
            <a:cxnLst/>
            <a:rect l="l" t="t" r="r" b="b"/>
            <a:pathLst>
              <a:path w="11649710" h="212089">
                <a:moveTo>
                  <a:pt x="11356086" y="0"/>
                </a:moveTo>
                <a:lnTo>
                  <a:pt x="11356086" y="39839"/>
                </a:lnTo>
                <a:lnTo>
                  <a:pt x="0" y="39839"/>
                </a:lnTo>
                <a:lnTo>
                  <a:pt x="0" y="171996"/>
                </a:lnTo>
                <a:lnTo>
                  <a:pt x="11356086" y="171996"/>
                </a:lnTo>
                <a:lnTo>
                  <a:pt x="11356086" y="211835"/>
                </a:lnTo>
                <a:lnTo>
                  <a:pt x="11649456" y="105917"/>
                </a:lnTo>
                <a:lnTo>
                  <a:pt x="11356086" y="0"/>
                </a:lnTo>
                <a:close/>
              </a:path>
            </a:pathLst>
          </a:custGeom>
          <a:gradFill flip="none" rotWithShape="1">
            <a:gsLst>
              <a:gs pos="0">
                <a:schemeClr val="accent2"/>
              </a:gs>
              <a:gs pos="50000">
                <a:schemeClr val="accent2">
                  <a:alpha val="70000"/>
                </a:schemeClr>
              </a:gs>
              <a:gs pos="100000">
                <a:schemeClr val="accent2">
                  <a:alpha val="40000"/>
                </a:schemeClr>
              </a:gs>
            </a:gsLst>
            <a:lin ang="10800000" scaled="1"/>
            <a:tileRect/>
          </a:gradFill>
          <a:ln>
            <a:noFill/>
          </a:ln>
        </p:spPr>
        <p:txBody>
          <a:bodyPr wrap="square" lIns="0" tIns="0" rIns="0" bIns="0" rtlCol="0"/>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sz="27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23" name="object 23"/>
          <p:cNvSpPr/>
          <p:nvPr/>
        </p:nvSpPr>
        <p:spPr>
          <a:xfrm>
            <a:off x="2810638" y="8654595"/>
            <a:ext cx="11844338" cy="296228"/>
          </a:xfrm>
          <a:custGeom>
            <a:avLst/>
            <a:gdLst/>
            <a:ahLst/>
            <a:cxnLst/>
            <a:rect l="l" t="t" r="r" b="b"/>
            <a:pathLst>
              <a:path w="7896225" h="197485">
                <a:moveTo>
                  <a:pt x="0" y="0"/>
                </a:moveTo>
                <a:lnTo>
                  <a:pt x="0" y="196900"/>
                </a:lnTo>
              </a:path>
              <a:path w="7896225" h="197485">
                <a:moveTo>
                  <a:pt x="3983736" y="0"/>
                </a:moveTo>
                <a:lnTo>
                  <a:pt x="3983736" y="196900"/>
                </a:lnTo>
              </a:path>
              <a:path w="7896225" h="197485">
                <a:moveTo>
                  <a:pt x="7895844" y="0"/>
                </a:moveTo>
                <a:lnTo>
                  <a:pt x="7895844" y="196900"/>
                </a:lnTo>
              </a:path>
            </a:pathLst>
          </a:custGeom>
          <a:gradFill flip="none" rotWithShape="1">
            <a:gsLst>
              <a:gs pos="0">
                <a:schemeClr val="accent2"/>
              </a:gs>
              <a:gs pos="50000">
                <a:schemeClr val="accent2">
                  <a:alpha val="70000"/>
                </a:schemeClr>
              </a:gs>
              <a:gs pos="100000">
                <a:schemeClr val="accent2">
                  <a:alpha val="40000"/>
                </a:schemeClr>
              </a:gs>
            </a:gsLst>
            <a:lin ang="10800000" scaled="1"/>
            <a:tileRect/>
          </a:gradFill>
          <a:ln w="19050">
            <a:noFill/>
          </a:ln>
        </p:spPr>
        <p:txBody>
          <a:bodyPr wrap="square" lIns="0" tIns="0" rIns="0" bIns="0" rtlCol="0"/>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sz="27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24" name="object 24"/>
          <p:cNvSpPr txBox="1"/>
          <p:nvPr/>
        </p:nvSpPr>
        <p:spPr>
          <a:xfrm>
            <a:off x="2466785" y="8318909"/>
            <a:ext cx="1166239" cy="342401"/>
          </a:xfrm>
          <a:prstGeom prst="rect">
            <a:avLst/>
          </a:prstGeom>
        </p:spPr>
        <p:txBody>
          <a:bodyPr vert="horz" wrap="square" lIns="0" tIns="19050" rIns="0" bIns="0" rtlCol="0">
            <a:spAutoFit/>
          </a:bodyPr>
          <a:lstStyle/>
          <a:p>
            <a:pPr marL="19050" marR="0" lvl="0" indent="0" algn="l" defTabSz="1371600" rtl="0" eaLnBrk="1" fontAlgn="auto" latinLnBrk="0" hangingPunct="1">
              <a:lnSpc>
                <a:spcPct val="100000"/>
              </a:lnSpc>
              <a:spcBef>
                <a:spcPts val="150"/>
              </a:spcBef>
              <a:spcAft>
                <a:spcPts val="0"/>
              </a:spcAft>
              <a:buClrTx/>
              <a:buSzTx/>
              <a:buFontTx/>
              <a:buNone/>
              <a:tabLst/>
              <a:defRPr/>
            </a:pPr>
            <a:r>
              <a:rPr kumimoji="0" lang="en-US" sz="2100" b="1" i="0" u="none" strike="noStrike" kern="0" cap="none" spc="-30"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STEP 1</a:t>
            </a:r>
            <a:endParaRPr kumimoji="0" sz="21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25" name="object 25"/>
          <p:cNvSpPr txBox="1"/>
          <p:nvPr/>
        </p:nvSpPr>
        <p:spPr>
          <a:xfrm>
            <a:off x="8494775" y="8323634"/>
            <a:ext cx="1166239" cy="342401"/>
          </a:xfrm>
          <a:prstGeom prst="rect">
            <a:avLst/>
          </a:prstGeom>
        </p:spPr>
        <p:txBody>
          <a:bodyPr vert="horz" wrap="square" lIns="0" tIns="19050" rIns="0" bIns="0" rtlCol="0">
            <a:spAutoFit/>
          </a:bodyPr>
          <a:lstStyle/>
          <a:p>
            <a:pPr marL="19050" marR="0" lvl="0" indent="0" algn="l" defTabSz="1371600" rtl="0" eaLnBrk="1" fontAlgn="auto" latinLnBrk="0" hangingPunct="1">
              <a:lnSpc>
                <a:spcPct val="100000"/>
              </a:lnSpc>
              <a:spcBef>
                <a:spcPts val="150"/>
              </a:spcBef>
              <a:spcAft>
                <a:spcPts val="0"/>
              </a:spcAft>
              <a:buClrTx/>
              <a:buSzTx/>
              <a:buFontTx/>
              <a:buNone/>
              <a:tabLst/>
              <a:defRPr/>
            </a:pPr>
            <a:r>
              <a:rPr kumimoji="0" lang="en-US" sz="2100" b="1" i="0" u="none" strike="noStrike" kern="0" cap="none" spc="-30"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STEP 2</a:t>
            </a:r>
            <a:endParaRPr kumimoji="0" sz="21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26" name="object 26"/>
          <p:cNvSpPr txBox="1"/>
          <p:nvPr/>
        </p:nvSpPr>
        <p:spPr>
          <a:xfrm>
            <a:off x="14440565" y="8318909"/>
            <a:ext cx="2073593" cy="342401"/>
          </a:xfrm>
          <a:prstGeom prst="rect">
            <a:avLst/>
          </a:prstGeom>
        </p:spPr>
        <p:txBody>
          <a:bodyPr vert="horz" wrap="square" lIns="0" tIns="19050" rIns="0" bIns="0" rtlCol="0">
            <a:spAutoFit/>
          </a:bodyPr>
          <a:lstStyle/>
          <a:p>
            <a:pPr marL="19050" marR="0" lvl="0" indent="0" algn="l" defTabSz="1371600" rtl="0" eaLnBrk="1" fontAlgn="auto" latinLnBrk="0" hangingPunct="1">
              <a:lnSpc>
                <a:spcPct val="100000"/>
              </a:lnSpc>
              <a:spcBef>
                <a:spcPts val="150"/>
              </a:spcBef>
              <a:spcAft>
                <a:spcPts val="0"/>
              </a:spcAft>
              <a:buClrTx/>
              <a:buSzTx/>
              <a:buFontTx/>
              <a:buNone/>
              <a:tabLst/>
              <a:defRPr/>
            </a:pPr>
            <a:r>
              <a:rPr kumimoji="0" lang="en-US" sz="2100" b="1" i="0" u="none" strike="noStrike" kern="0" cap="none" spc="-30"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STEP 3</a:t>
            </a:r>
            <a:endParaRPr kumimoji="0" sz="21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27" name="object 27"/>
          <p:cNvSpPr txBox="1"/>
          <p:nvPr/>
        </p:nvSpPr>
        <p:spPr>
          <a:xfrm>
            <a:off x="6884514" y="8940949"/>
            <a:ext cx="4518973" cy="295274"/>
          </a:xfrm>
          <a:prstGeom prst="rect">
            <a:avLst/>
          </a:prstGeom>
        </p:spPr>
        <p:txBody>
          <a:bodyPr vert="horz" wrap="square" lIns="0" tIns="18098" rIns="0" bIns="0" rtlCol="0">
            <a:spAutoFit/>
          </a:bodyPr>
          <a:lstStyle/>
          <a:p>
            <a:pPr marL="206693" marR="7620" lvl="0" indent="-188595" algn="ctr" defTabSz="1371600" rtl="0" eaLnBrk="1" fontAlgn="auto" latinLnBrk="0" hangingPunct="1">
              <a:lnSpc>
                <a:spcPct val="100000"/>
              </a:lnSpc>
              <a:spcBef>
                <a:spcPts val="143"/>
              </a:spcBef>
              <a:spcAft>
                <a:spcPts val="0"/>
              </a:spcAft>
              <a:buClrTx/>
              <a:buSzTx/>
              <a:buFontTx/>
              <a:buNone/>
              <a:tabLst/>
              <a:defRPr/>
            </a:pPr>
            <a:r>
              <a:rPr kumimoji="0" lang="en-US" b="1"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Drop 7 highly correlated features</a:t>
            </a:r>
            <a:endParaRPr kumimoji="0" lang="en-US"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28" name="object 28"/>
          <p:cNvSpPr txBox="1"/>
          <p:nvPr/>
        </p:nvSpPr>
        <p:spPr>
          <a:xfrm>
            <a:off x="1218189" y="8940949"/>
            <a:ext cx="3414672" cy="295274"/>
          </a:xfrm>
          <a:prstGeom prst="rect">
            <a:avLst/>
          </a:prstGeom>
        </p:spPr>
        <p:txBody>
          <a:bodyPr vert="horz" wrap="square" lIns="0" tIns="18098" rIns="0" bIns="0" rtlCol="0">
            <a:spAutoFit/>
          </a:bodyPr>
          <a:lstStyle/>
          <a:p>
            <a:pPr marL="206693" marR="7620" lvl="0" indent="-188595" algn="ctr" defTabSz="1371600" rtl="0" eaLnBrk="1" fontAlgn="auto" latinLnBrk="0" hangingPunct="1">
              <a:lnSpc>
                <a:spcPct val="100000"/>
              </a:lnSpc>
              <a:spcBef>
                <a:spcPts val="143"/>
              </a:spcBef>
              <a:spcAft>
                <a:spcPts val="0"/>
              </a:spcAft>
              <a:buClrTx/>
              <a:buSzTx/>
              <a:buFontTx/>
              <a:buNone/>
              <a:tabLst/>
              <a:defRPr/>
            </a:pPr>
            <a:r>
              <a:rPr kumimoji="0" lang="en-US" b="1"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Generate 15 new features </a:t>
            </a:r>
            <a:endParaRPr kumimoji="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29" name="object 29"/>
          <p:cNvSpPr txBox="1"/>
          <p:nvPr/>
        </p:nvSpPr>
        <p:spPr>
          <a:xfrm>
            <a:off x="11871488" y="8940949"/>
            <a:ext cx="5702429" cy="295274"/>
          </a:xfrm>
          <a:prstGeom prst="rect">
            <a:avLst/>
          </a:prstGeom>
        </p:spPr>
        <p:txBody>
          <a:bodyPr vert="horz" wrap="square" lIns="0" tIns="18098" rIns="0" bIns="0" rtlCol="0">
            <a:spAutoFit/>
          </a:bodyPr>
          <a:lstStyle/>
          <a:p>
            <a:pPr marL="206693" marR="7620" lvl="0" indent="-188595" algn="ctr" defTabSz="1371600" rtl="0" eaLnBrk="1" fontAlgn="auto" latinLnBrk="0" hangingPunct="1">
              <a:lnSpc>
                <a:spcPct val="100000"/>
              </a:lnSpc>
              <a:spcBef>
                <a:spcPts val="143"/>
              </a:spcBef>
              <a:spcAft>
                <a:spcPts val="0"/>
              </a:spcAft>
              <a:buClrTx/>
              <a:buSzTx/>
              <a:buFontTx/>
              <a:buNone/>
              <a:tabLst/>
              <a:defRPr/>
            </a:pPr>
            <a:r>
              <a:rPr kumimoji="0" lang="en-US" b="1"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Adjust Numerical &amp; Categorical Features</a:t>
            </a:r>
            <a:endParaRPr kumimoji="0" lang="en-US"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51" name="object 51"/>
          <p:cNvSpPr/>
          <p:nvPr/>
        </p:nvSpPr>
        <p:spPr>
          <a:xfrm>
            <a:off x="11698101" y="2258973"/>
            <a:ext cx="514350" cy="5605463"/>
          </a:xfrm>
          <a:custGeom>
            <a:avLst/>
            <a:gdLst/>
            <a:ahLst/>
            <a:cxnLst/>
            <a:rect l="l" t="t" r="r" b="b"/>
            <a:pathLst>
              <a:path w="342900" h="3736975">
                <a:moveTo>
                  <a:pt x="87375" y="0"/>
                </a:moveTo>
                <a:lnTo>
                  <a:pt x="0" y="0"/>
                </a:lnTo>
                <a:lnTo>
                  <a:pt x="255524" y="1868424"/>
                </a:lnTo>
                <a:lnTo>
                  <a:pt x="0" y="3736848"/>
                </a:lnTo>
                <a:lnTo>
                  <a:pt x="87375" y="3736848"/>
                </a:lnTo>
                <a:lnTo>
                  <a:pt x="342900" y="1868424"/>
                </a:lnTo>
                <a:lnTo>
                  <a:pt x="87375" y="0"/>
                </a:lnTo>
                <a:close/>
              </a:path>
            </a:pathLst>
          </a:custGeom>
          <a:solidFill>
            <a:srgbClr val="DADADA"/>
          </a:solidFill>
        </p:spPr>
        <p:txBody>
          <a:bodyPr wrap="square" lIns="0" tIns="0" rIns="0" bIns="0" rtlCol="0"/>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sz="27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grpSp>
        <p:nvGrpSpPr>
          <p:cNvPr id="115" name="组合 114">
            <a:extLst>
              <a:ext uri="{FF2B5EF4-FFF2-40B4-BE49-F238E27FC236}">
                <a16:creationId xmlns:a16="http://schemas.microsoft.com/office/drawing/2014/main" id="{2D903DC8-B888-407B-8391-CF2257578E27}"/>
              </a:ext>
            </a:extLst>
          </p:cNvPr>
          <p:cNvGrpSpPr/>
          <p:nvPr/>
        </p:nvGrpSpPr>
        <p:grpSpPr>
          <a:xfrm>
            <a:off x="1066801" y="6010970"/>
            <a:ext cx="4751077" cy="1812954"/>
            <a:chOff x="344106" y="5760883"/>
            <a:chExt cx="4235564" cy="1812954"/>
          </a:xfrm>
        </p:grpSpPr>
        <p:sp>
          <p:nvSpPr>
            <p:cNvPr id="74" name="object 2">
              <a:extLst>
                <a:ext uri="{FF2B5EF4-FFF2-40B4-BE49-F238E27FC236}">
                  <a16:creationId xmlns:a16="http://schemas.microsoft.com/office/drawing/2014/main" id="{9AC45FAE-5A50-4F8C-B2F9-9B6AE5750DB5}"/>
                </a:ext>
              </a:extLst>
            </p:cNvPr>
            <p:cNvSpPr/>
            <p:nvPr/>
          </p:nvSpPr>
          <p:spPr>
            <a:xfrm>
              <a:off x="344106" y="5892576"/>
              <a:ext cx="3818804" cy="1394907"/>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75" name="object 14">
              <a:extLst>
                <a:ext uri="{FF2B5EF4-FFF2-40B4-BE49-F238E27FC236}">
                  <a16:creationId xmlns:a16="http://schemas.microsoft.com/office/drawing/2014/main" id="{0B5EEAA5-BB8E-4E0C-A4FF-3A0CEE7214ED}"/>
                </a:ext>
              </a:extLst>
            </p:cNvPr>
            <p:cNvSpPr txBox="1"/>
            <p:nvPr/>
          </p:nvSpPr>
          <p:spPr>
            <a:xfrm>
              <a:off x="1338518" y="5760883"/>
              <a:ext cx="1900723" cy="328870"/>
            </a:xfrm>
            <a:prstGeom prst="rect">
              <a:avLst/>
            </a:prstGeom>
            <a:solidFill>
              <a:schemeClr val="bg1"/>
            </a:solidFill>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US" sz="2000" b="1" i="0" u="none" strike="noStrike" kern="1200" cap="none" spc="-100" normalizeH="0" baseline="0" noProof="0">
                  <a:ln>
                    <a:noFill/>
                  </a:ln>
                  <a:solidFill>
                    <a:prstClr val="black"/>
                  </a:solidFill>
                  <a:effectLst/>
                  <a:uLnTx/>
                  <a:uFillTx/>
                  <a:latin typeface="Poppins" panose="00000500000000000000" pitchFamily="2" charset="0"/>
                  <a:cs typeface="Poppins" panose="00000500000000000000" pitchFamily="2" charset="0"/>
                </a:rPr>
                <a:t>Trend Features</a:t>
              </a:r>
              <a:endParaRPr kumimoji="0" sz="20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77" name="矩形 76">
              <a:extLst>
                <a:ext uri="{FF2B5EF4-FFF2-40B4-BE49-F238E27FC236}">
                  <a16:creationId xmlns:a16="http://schemas.microsoft.com/office/drawing/2014/main" id="{1265E139-97F5-479B-98F7-63CB8BC5EB32}"/>
                </a:ext>
              </a:extLst>
            </p:cNvPr>
            <p:cNvSpPr/>
            <p:nvPr/>
          </p:nvSpPr>
          <p:spPr>
            <a:xfrm>
              <a:off x="1486487" y="7173727"/>
              <a:ext cx="2899967" cy="400110"/>
            </a:xfrm>
            <a:prstGeom prst="rect">
              <a:avLst/>
            </a:prstGeom>
            <a:solidFill>
              <a:srgbClr val="071C4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Monthly Growth Rate</a:t>
              </a:r>
            </a:p>
          </p:txBody>
        </p:sp>
        <p:sp>
          <p:nvSpPr>
            <p:cNvPr id="73" name="矩形 72">
              <a:extLst>
                <a:ext uri="{FF2B5EF4-FFF2-40B4-BE49-F238E27FC236}">
                  <a16:creationId xmlns:a16="http://schemas.microsoft.com/office/drawing/2014/main" id="{F6A8349F-D301-4623-BC81-6554F2A929D9}"/>
                </a:ext>
              </a:extLst>
            </p:cNvPr>
            <p:cNvSpPr/>
            <p:nvPr/>
          </p:nvSpPr>
          <p:spPr>
            <a:xfrm>
              <a:off x="768500" y="6161873"/>
              <a:ext cx="1094002" cy="883190"/>
            </a:xfrm>
            <a:prstGeom prst="rect">
              <a:avLst/>
            </a:prstGeom>
          </p:spPr>
          <p:txBody>
            <a:bodyPr wrap="square">
              <a:spAutoFit/>
            </a:bodyPr>
            <a:lstStyle/>
            <a:p>
              <a:pPr marL="144000" marR="0" lvl="0" indent="-180000" algn="l" defTabSz="914400" rtl="0" eaLnBrk="1" fontAlgn="auto" latinLnBrk="0" hangingPunct="1">
                <a:lnSpc>
                  <a:spcPts val="2100"/>
                </a:lnSpc>
                <a:spcBef>
                  <a:spcPts val="0"/>
                </a:spcBef>
                <a:spcAft>
                  <a:spcPts val="0"/>
                </a:spcAft>
                <a:buClrTx/>
                <a:buSzTx/>
                <a:buFont typeface="Arial" panose="020B0604020202020204" pitchFamily="34" charset="0"/>
                <a:buChar char="•"/>
                <a:tabLst/>
                <a:defRPr/>
              </a:pPr>
              <a:r>
                <a:rPr lang="en-US" sz="1400">
                  <a:solidFill>
                    <a:schemeClr val="tx1">
                      <a:lumMod val="85000"/>
                      <a:lumOff val="15000"/>
                    </a:schemeClr>
                  </a:solidFill>
                  <a:latin typeface="Poppins" panose="00000500000000000000" pitchFamily="2" charset="0"/>
                  <a:ea typeface="等线" panose="02010600030101010101" pitchFamily="2" charset="-122"/>
                  <a:cs typeface="Poppins" panose="00000500000000000000" pitchFamily="2" charset="0"/>
                </a:rPr>
                <a:t>ARPU</a:t>
              </a:r>
            </a:p>
            <a:p>
              <a:pPr marL="144000" marR="0" lvl="0" indent="-180000" algn="l" defTabSz="914400" rtl="0" eaLnBrk="1" fontAlgn="auto" latinLnBrk="0" hangingPunct="1">
                <a:lnSpc>
                  <a:spcPts val="2100"/>
                </a:lnSpc>
                <a:spcBef>
                  <a:spcPts val="0"/>
                </a:spcBef>
                <a:spcAft>
                  <a:spcPts val="0"/>
                </a:spcAft>
                <a:buClrTx/>
                <a:buSzTx/>
                <a:buFont typeface="Arial" panose="020B0604020202020204" pitchFamily="34" charset="0"/>
                <a:buChar char="•"/>
                <a:tabLst/>
                <a:defRPr/>
              </a:pPr>
              <a:r>
                <a:rPr lang="en-US" sz="1400">
                  <a:solidFill>
                    <a:schemeClr val="tx1">
                      <a:lumMod val="85000"/>
                      <a:lumOff val="15000"/>
                    </a:schemeClr>
                  </a:solidFill>
                  <a:latin typeface="Poppins" panose="00000500000000000000" pitchFamily="2" charset="0"/>
                  <a:ea typeface="等线" panose="02010600030101010101" pitchFamily="2" charset="-122"/>
                  <a:cs typeface="Poppins" panose="00000500000000000000" pitchFamily="2" charset="0"/>
                </a:rPr>
                <a:t>DOU</a:t>
              </a:r>
            </a:p>
            <a:p>
              <a:pPr marL="144000" marR="0" lvl="0" indent="-180000" algn="l" defTabSz="914400" rtl="0" eaLnBrk="1" fontAlgn="auto" latinLnBrk="0" hangingPunct="1">
                <a:lnSpc>
                  <a:spcPts val="2100"/>
                </a:lnSpc>
                <a:spcBef>
                  <a:spcPts val="0"/>
                </a:spcBef>
                <a:spcAft>
                  <a:spcPts val="0"/>
                </a:spcAft>
                <a:buClrTx/>
                <a:buSzTx/>
                <a:buFont typeface="Arial" panose="020B0604020202020204" pitchFamily="34" charset="0"/>
                <a:buChar char="•"/>
                <a:tabLst/>
                <a:defRPr/>
              </a:pPr>
              <a:r>
                <a:rPr lang="en-US" sz="1400">
                  <a:solidFill>
                    <a:schemeClr val="tx1">
                      <a:lumMod val="85000"/>
                      <a:lumOff val="15000"/>
                    </a:schemeClr>
                  </a:solidFill>
                  <a:latin typeface="Poppins" panose="00000500000000000000" pitchFamily="2" charset="0"/>
                  <a:ea typeface="等线" panose="02010600030101010101" pitchFamily="2" charset="-122"/>
                  <a:cs typeface="Poppins" panose="00000500000000000000" pitchFamily="2" charset="0"/>
                </a:rPr>
                <a:t>MOU</a:t>
              </a:r>
            </a:p>
          </p:txBody>
        </p:sp>
        <p:sp>
          <p:nvSpPr>
            <p:cNvPr id="79" name="矩形 78">
              <a:extLst>
                <a:ext uri="{FF2B5EF4-FFF2-40B4-BE49-F238E27FC236}">
                  <a16:creationId xmlns:a16="http://schemas.microsoft.com/office/drawing/2014/main" id="{87DFECAB-46EE-458C-BB2D-ECEFF5F2190D}"/>
                </a:ext>
              </a:extLst>
            </p:cNvPr>
            <p:cNvSpPr/>
            <p:nvPr/>
          </p:nvSpPr>
          <p:spPr>
            <a:xfrm>
              <a:off x="1648630" y="6181307"/>
              <a:ext cx="2931040" cy="883190"/>
            </a:xfrm>
            <a:prstGeom prst="rect">
              <a:avLst/>
            </a:prstGeom>
          </p:spPr>
          <p:txBody>
            <a:bodyPr wrap="square">
              <a:spAutoFit/>
            </a:bodyPr>
            <a:lstStyle/>
            <a:p>
              <a:pPr marL="285750" marR="0" lvl="0" indent="-180000" algn="just" defTabSz="914400" rtl="0" eaLnBrk="1" fontAlgn="auto" latinLnBrk="0" hangingPunct="1">
                <a:lnSpc>
                  <a:spcPts val="2100"/>
                </a:lnSpc>
                <a:spcBef>
                  <a:spcPts val="0"/>
                </a:spcBef>
                <a:spcAft>
                  <a:spcPts val="0"/>
                </a:spcAft>
                <a:buClrTx/>
                <a:buSzTx/>
                <a:buFont typeface="Arial" panose="020B0604020202020204" pitchFamily="34" charset="0"/>
                <a:buChar char="•"/>
                <a:tabLst/>
                <a:defRPr/>
              </a:pPr>
              <a:r>
                <a:rPr lang="en-US" sz="1400">
                  <a:solidFill>
                    <a:schemeClr val="tx1">
                      <a:lumMod val="85000"/>
                      <a:lumOff val="15000"/>
                    </a:schemeClr>
                  </a:solidFill>
                  <a:latin typeface="Poppins" panose="00000500000000000000" pitchFamily="2" charset="0"/>
                  <a:ea typeface="等线" panose="02010600030101010101" pitchFamily="2" charset="-122"/>
                  <a:cs typeface="Poppins" panose="00000500000000000000" pitchFamily="2" charset="0"/>
                </a:rPr>
                <a:t>Voice Overage Fees</a:t>
              </a:r>
            </a:p>
            <a:p>
              <a:pPr marL="285750" marR="0" lvl="0" indent="-180000" algn="just" defTabSz="914400" rtl="0" eaLnBrk="1" fontAlgn="auto" latinLnBrk="0" hangingPunct="1">
                <a:lnSpc>
                  <a:spcPts val="2100"/>
                </a:lnSpc>
                <a:spcBef>
                  <a:spcPts val="0"/>
                </a:spcBef>
                <a:spcAft>
                  <a:spcPts val="0"/>
                </a:spcAft>
                <a:buClrTx/>
                <a:buSzTx/>
                <a:buFont typeface="Arial" panose="020B0604020202020204" pitchFamily="34" charset="0"/>
                <a:buChar char="•"/>
                <a:tabLst/>
                <a:defRPr/>
              </a:pPr>
              <a:r>
                <a:rPr lang="en-US" sz="1400">
                  <a:solidFill>
                    <a:schemeClr val="tx1">
                      <a:lumMod val="85000"/>
                      <a:lumOff val="15000"/>
                    </a:schemeClr>
                  </a:solidFill>
                  <a:latin typeface="Poppins" panose="00000500000000000000" pitchFamily="2" charset="0"/>
                  <a:ea typeface="等线" panose="02010600030101010101" pitchFamily="2" charset="-122"/>
                  <a:cs typeface="Poppins" panose="00000500000000000000" pitchFamily="2" charset="0"/>
                </a:rPr>
                <a:t>Data Overage Fees</a:t>
              </a:r>
            </a:p>
            <a:p>
              <a:pPr marL="285750" marR="0" lvl="0" indent="-180000" algn="just" defTabSz="914400" rtl="0" eaLnBrk="1" fontAlgn="auto" latinLnBrk="0" hangingPunct="1">
                <a:lnSpc>
                  <a:spcPts val="2100"/>
                </a:lnSpc>
                <a:spcBef>
                  <a:spcPts val="0"/>
                </a:spcBef>
                <a:spcAft>
                  <a:spcPts val="0"/>
                </a:spcAft>
                <a:buClrTx/>
                <a:buSzTx/>
                <a:buFont typeface="Arial" panose="020B0604020202020204" pitchFamily="34" charset="0"/>
                <a:buChar char="•"/>
                <a:tabLst/>
                <a:defRPr/>
              </a:pPr>
              <a:r>
                <a:rPr lang="en-US" sz="1400">
                  <a:solidFill>
                    <a:schemeClr val="tx1">
                      <a:lumMod val="85000"/>
                      <a:lumOff val="15000"/>
                    </a:schemeClr>
                  </a:solidFill>
                  <a:latin typeface="Poppins" panose="00000500000000000000" pitchFamily="2" charset="0"/>
                  <a:ea typeface="等线" panose="02010600030101010101" pitchFamily="2" charset="-122"/>
                  <a:cs typeface="Poppins" panose="00000500000000000000" pitchFamily="2" charset="0"/>
                </a:rPr>
                <a:t>Data Saturation Level</a:t>
              </a:r>
            </a:p>
          </p:txBody>
        </p:sp>
      </p:grpSp>
      <p:grpSp>
        <p:nvGrpSpPr>
          <p:cNvPr id="114" name="组合 113">
            <a:extLst>
              <a:ext uri="{FF2B5EF4-FFF2-40B4-BE49-F238E27FC236}">
                <a16:creationId xmlns:a16="http://schemas.microsoft.com/office/drawing/2014/main" id="{3C305BE2-CC8D-4695-857D-DBF259A44575}"/>
              </a:ext>
            </a:extLst>
          </p:cNvPr>
          <p:cNvGrpSpPr/>
          <p:nvPr/>
        </p:nvGrpSpPr>
        <p:grpSpPr>
          <a:xfrm>
            <a:off x="1066800" y="3924300"/>
            <a:ext cx="4534346" cy="1704736"/>
            <a:chOff x="347952" y="3766698"/>
            <a:chExt cx="3954230" cy="1704736"/>
          </a:xfrm>
        </p:grpSpPr>
        <p:sp>
          <p:nvSpPr>
            <p:cNvPr id="56" name="矩形 55">
              <a:extLst>
                <a:ext uri="{FF2B5EF4-FFF2-40B4-BE49-F238E27FC236}">
                  <a16:creationId xmlns:a16="http://schemas.microsoft.com/office/drawing/2014/main" id="{F0E810BF-E04D-4C7E-A297-B9B05DE8060E}"/>
                </a:ext>
              </a:extLst>
            </p:cNvPr>
            <p:cNvSpPr/>
            <p:nvPr/>
          </p:nvSpPr>
          <p:spPr>
            <a:xfrm>
              <a:off x="645887" y="4156366"/>
              <a:ext cx="2083177" cy="883190"/>
            </a:xfrm>
            <a:prstGeom prst="rect">
              <a:avLst/>
            </a:prstGeom>
          </p:spPr>
          <p:txBody>
            <a:bodyPr wrap="none">
              <a:spAutoFit/>
            </a:bodyPr>
            <a:lstStyle/>
            <a:p>
              <a:pPr marL="285750" marR="0" lvl="0" indent="-285750" algn="just" defTabSz="914400" rtl="0" eaLnBrk="1" fontAlgn="auto" latinLnBrk="0" hangingPunct="1">
                <a:lnSpc>
                  <a:spcPts val="2100"/>
                </a:lnSpc>
                <a:spcBef>
                  <a:spcPts val="0"/>
                </a:spcBef>
                <a:spcAft>
                  <a:spcPts val="0"/>
                </a:spcAft>
                <a:buClrTx/>
                <a:buSzTx/>
                <a:buFont typeface="Arial" panose="020B0604020202020204" pitchFamily="34" charset="0"/>
                <a:buChar char="•"/>
                <a:tabLst/>
                <a:defRPr/>
              </a:pPr>
              <a:r>
                <a:rPr lang="en-US" sz="1400">
                  <a:solidFill>
                    <a:schemeClr val="tx1">
                      <a:lumMod val="85000"/>
                      <a:lumOff val="15000"/>
                    </a:schemeClr>
                  </a:solidFill>
                  <a:latin typeface="Poppins" panose="00000500000000000000" pitchFamily="2" charset="0"/>
                  <a:ea typeface="等线" panose="02010600030101010101" pitchFamily="2" charset="-122"/>
                  <a:cs typeface="Poppins" panose="00000500000000000000" pitchFamily="2" charset="0"/>
                </a:rPr>
                <a:t>Voice Overage Fees</a:t>
              </a:r>
            </a:p>
            <a:p>
              <a:pPr marL="285750" marR="0" lvl="0" indent="-285750" algn="just" defTabSz="914400" rtl="0" eaLnBrk="1" fontAlgn="auto" latinLnBrk="0" hangingPunct="1">
                <a:lnSpc>
                  <a:spcPts val="2100"/>
                </a:lnSpc>
                <a:spcBef>
                  <a:spcPts val="0"/>
                </a:spcBef>
                <a:spcAft>
                  <a:spcPts val="0"/>
                </a:spcAft>
                <a:buClrTx/>
                <a:buSzTx/>
                <a:buFont typeface="Arial" panose="020B0604020202020204" pitchFamily="34" charset="0"/>
                <a:buChar char="•"/>
                <a:tabLst/>
                <a:defRPr/>
              </a:pPr>
              <a:r>
                <a:rPr lang="en-US" sz="1400">
                  <a:solidFill>
                    <a:schemeClr val="tx1">
                      <a:lumMod val="85000"/>
                      <a:lumOff val="15000"/>
                    </a:schemeClr>
                  </a:solidFill>
                  <a:latin typeface="Poppins" panose="00000500000000000000" pitchFamily="2" charset="0"/>
                  <a:ea typeface="等线" panose="02010600030101010101" pitchFamily="2" charset="-122"/>
                  <a:cs typeface="Poppins" panose="00000500000000000000" pitchFamily="2" charset="0"/>
                </a:rPr>
                <a:t>Data Overage Fees</a:t>
              </a:r>
            </a:p>
            <a:p>
              <a:pPr marL="285750" marR="0" lvl="0" indent="-285750" algn="just" defTabSz="914400" rtl="0" eaLnBrk="1" fontAlgn="auto" latinLnBrk="0" hangingPunct="1">
                <a:lnSpc>
                  <a:spcPts val="2100"/>
                </a:lnSpc>
                <a:spcBef>
                  <a:spcPts val="0"/>
                </a:spcBef>
                <a:spcAft>
                  <a:spcPts val="0"/>
                </a:spcAft>
                <a:buClrTx/>
                <a:buSzTx/>
                <a:buFont typeface="Arial" panose="020B0604020202020204" pitchFamily="34" charset="0"/>
                <a:buChar char="•"/>
                <a:tabLst/>
                <a:defRPr/>
              </a:pPr>
              <a:r>
                <a:rPr lang="en-US" sz="1400">
                  <a:solidFill>
                    <a:schemeClr val="tx1">
                      <a:lumMod val="85000"/>
                      <a:lumOff val="15000"/>
                    </a:schemeClr>
                  </a:solidFill>
                  <a:latin typeface="Poppins" panose="00000500000000000000" pitchFamily="2" charset="0"/>
                  <a:ea typeface="等线" panose="02010600030101010101" pitchFamily="2" charset="-122"/>
                  <a:cs typeface="Poppins" panose="00000500000000000000" pitchFamily="2" charset="0"/>
                </a:rPr>
                <a:t>Data Saturation Level</a:t>
              </a:r>
            </a:p>
          </p:txBody>
        </p:sp>
        <p:sp>
          <p:nvSpPr>
            <p:cNvPr id="58" name="object 2">
              <a:extLst>
                <a:ext uri="{FF2B5EF4-FFF2-40B4-BE49-F238E27FC236}">
                  <a16:creationId xmlns:a16="http://schemas.microsoft.com/office/drawing/2014/main" id="{5349E6F8-21F0-4E22-99B9-220F4CDBD45F}"/>
                </a:ext>
              </a:extLst>
            </p:cNvPr>
            <p:cNvSpPr/>
            <p:nvPr/>
          </p:nvSpPr>
          <p:spPr>
            <a:xfrm>
              <a:off x="347952" y="3913707"/>
              <a:ext cx="3767306" cy="1291754"/>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59" name="object 14">
              <a:extLst>
                <a:ext uri="{FF2B5EF4-FFF2-40B4-BE49-F238E27FC236}">
                  <a16:creationId xmlns:a16="http://schemas.microsoft.com/office/drawing/2014/main" id="{BFA2F9A7-15F9-42E8-BF3F-3370931F50B2}"/>
                </a:ext>
              </a:extLst>
            </p:cNvPr>
            <p:cNvSpPr txBox="1"/>
            <p:nvPr/>
          </p:nvSpPr>
          <p:spPr>
            <a:xfrm>
              <a:off x="1247402" y="3766698"/>
              <a:ext cx="2081263" cy="320601"/>
            </a:xfrm>
            <a:prstGeom prst="rect">
              <a:avLst/>
            </a:prstGeom>
            <a:solidFill>
              <a:schemeClr val="bg1"/>
            </a:solidFill>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US" sz="2000" b="1" i="0" u="none" strike="noStrike" kern="1200" cap="none" spc="-100" normalizeH="0" baseline="0" noProof="0">
                  <a:ln>
                    <a:noFill/>
                  </a:ln>
                  <a:solidFill>
                    <a:prstClr val="black"/>
                  </a:solidFill>
                  <a:effectLst/>
                  <a:uLnTx/>
                  <a:uFillTx/>
                  <a:latin typeface="Poppins" panose="00000500000000000000" pitchFamily="2" charset="0"/>
                  <a:cs typeface="Poppins" panose="00000500000000000000" pitchFamily="2" charset="0"/>
                </a:rPr>
                <a:t>Average Features</a:t>
              </a:r>
              <a:endParaRPr kumimoji="0" sz="20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65" name="矩形 64">
              <a:extLst>
                <a:ext uri="{FF2B5EF4-FFF2-40B4-BE49-F238E27FC236}">
                  <a16:creationId xmlns:a16="http://schemas.microsoft.com/office/drawing/2014/main" id="{37D341CA-F373-4967-A69D-4D5BCD72FF87}"/>
                </a:ext>
              </a:extLst>
            </p:cNvPr>
            <p:cNvSpPr/>
            <p:nvPr/>
          </p:nvSpPr>
          <p:spPr>
            <a:xfrm>
              <a:off x="1465430" y="5071324"/>
              <a:ext cx="2836752" cy="400110"/>
            </a:xfrm>
            <a:prstGeom prst="rect">
              <a:avLst/>
            </a:prstGeom>
            <a:solidFill>
              <a:srgbClr val="071C4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3 Months Average </a:t>
              </a:r>
            </a:p>
          </p:txBody>
        </p:sp>
      </p:grpSp>
      <p:sp>
        <p:nvSpPr>
          <p:cNvPr id="93" name="object 9">
            <a:extLst>
              <a:ext uri="{FF2B5EF4-FFF2-40B4-BE49-F238E27FC236}">
                <a16:creationId xmlns:a16="http://schemas.microsoft.com/office/drawing/2014/main" id="{64A44B0E-13A5-4CD5-8A38-DC787F356008}"/>
              </a:ext>
            </a:extLst>
          </p:cNvPr>
          <p:cNvSpPr txBox="1"/>
          <p:nvPr/>
        </p:nvSpPr>
        <p:spPr>
          <a:xfrm>
            <a:off x="6939705" y="1732047"/>
            <a:ext cx="3202952" cy="327975"/>
          </a:xfrm>
          <a:prstGeom prst="rect">
            <a:avLst/>
          </a:prstGeom>
        </p:spPr>
        <p:txBody>
          <a:bodyPr vert="horz" wrap="square" lIns="0" tIns="20003" rIns="0" bIns="0" rtlCol="0">
            <a:spAutoFit/>
          </a:bodyPr>
          <a:lstStyle/>
          <a:p>
            <a:pPr marL="19050" marR="0" lvl="0" indent="0" algn="l" defTabSz="1371600" rtl="0" eaLnBrk="1" fontAlgn="auto" latinLnBrk="0" hangingPunct="1">
              <a:lnSpc>
                <a:spcPct val="100000"/>
              </a:lnSpc>
              <a:spcBef>
                <a:spcPts val="158"/>
              </a:spcBef>
              <a:spcAft>
                <a:spcPts val="0"/>
              </a:spcAft>
              <a:buClrTx/>
              <a:buSzTx/>
              <a:buFontTx/>
              <a:buNone/>
              <a:tabLst>
                <a:tab pos="12006263" algn="l"/>
              </a:tabLst>
              <a:defRPr/>
            </a:pPr>
            <a:r>
              <a:rPr lang="en-US" sz="2000" b="1" kern="0">
                <a:solidFill>
                  <a:sysClr val="windowText" lastClr="000000"/>
                </a:solidFill>
                <a:latin typeface="Poppins" panose="00000500000000000000" pitchFamily="2" charset="0"/>
                <a:cs typeface="Poppins" panose="00000500000000000000" pitchFamily="2" charset="0"/>
              </a:rPr>
              <a:t>Feature</a:t>
            </a:r>
            <a:r>
              <a:rPr kumimoji="0" lang="en-US" sz="2000" i="0" u="none" strike="noStrike" kern="0" cap="none" spc="-195" normalizeH="0" baseline="0" noProof="0">
                <a:ln>
                  <a:noFill/>
                </a:ln>
                <a:solidFill>
                  <a:sysClr val="windowText" lastClr="000000"/>
                </a:solidFill>
                <a:effectLst/>
                <a:uLnTx/>
                <a:uFillTx/>
                <a:latin typeface="Poppins Bold" panose="00000800000000000000" charset="0"/>
                <a:cs typeface="Poppins Bold" panose="00000800000000000000" charset="0"/>
              </a:rPr>
              <a:t>  </a:t>
            </a:r>
            <a:r>
              <a:rPr lang="en-US" sz="2000" b="1" kern="0">
                <a:solidFill>
                  <a:sysClr val="windowText" lastClr="000000"/>
                </a:solidFill>
                <a:latin typeface="Poppins" panose="00000500000000000000" pitchFamily="2" charset="0"/>
                <a:cs typeface="Poppins" panose="00000500000000000000" pitchFamily="2" charset="0"/>
              </a:rPr>
              <a:t>Selection</a:t>
            </a:r>
            <a:endParaRPr sz="2000" b="1" kern="0">
              <a:solidFill>
                <a:sysClr val="windowText" lastClr="000000"/>
              </a:solidFill>
              <a:latin typeface="Poppins" panose="00000500000000000000" pitchFamily="2" charset="0"/>
              <a:cs typeface="Poppins" panose="00000500000000000000" pitchFamily="2" charset="0"/>
            </a:endParaRPr>
          </a:p>
        </p:txBody>
      </p:sp>
      <p:sp>
        <p:nvSpPr>
          <p:cNvPr id="94" name="object 10">
            <a:extLst>
              <a:ext uri="{FF2B5EF4-FFF2-40B4-BE49-F238E27FC236}">
                <a16:creationId xmlns:a16="http://schemas.microsoft.com/office/drawing/2014/main" id="{1298ED75-75A1-4D25-9F7A-7953D8ADD77E}"/>
              </a:ext>
            </a:extLst>
          </p:cNvPr>
          <p:cNvSpPr/>
          <p:nvPr/>
        </p:nvSpPr>
        <p:spPr>
          <a:xfrm>
            <a:off x="6885784" y="2126384"/>
            <a:ext cx="4320000" cy="110490"/>
          </a:xfrm>
          <a:custGeom>
            <a:avLst/>
            <a:gdLst/>
            <a:ahLst/>
            <a:cxnLst/>
            <a:rect l="l" t="t" r="r" b="b"/>
            <a:pathLst>
              <a:path w="3200400" h="73659">
                <a:moveTo>
                  <a:pt x="3200400" y="0"/>
                </a:moveTo>
                <a:lnTo>
                  <a:pt x="0" y="0"/>
                </a:lnTo>
                <a:lnTo>
                  <a:pt x="0" y="73151"/>
                </a:lnTo>
                <a:lnTo>
                  <a:pt x="3200400" y="73151"/>
                </a:lnTo>
                <a:lnTo>
                  <a:pt x="3200400" y="0"/>
                </a:lnTo>
                <a:close/>
              </a:path>
            </a:pathLst>
          </a:custGeom>
          <a:solidFill>
            <a:schemeClr val="accent2"/>
          </a:solidFill>
          <a:ln>
            <a:noFill/>
          </a:ln>
        </p:spPr>
        <p:txBody>
          <a:bodyPr wrap="square" lIns="0" tIns="0" rIns="0" bIns="0" rtlCol="0"/>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sz="27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95" name="object 4">
            <a:extLst>
              <a:ext uri="{FF2B5EF4-FFF2-40B4-BE49-F238E27FC236}">
                <a16:creationId xmlns:a16="http://schemas.microsoft.com/office/drawing/2014/main" id="{314BBC06-C5A8-4815-ABAE-C4A83D08F95F}"/>
              </a:ext>
            </a:extLst>
          </p:cNvPr>
          <p:cNvSpPr txBox="1"/>
          <p:nvPr/>
        </p:nvSpPr>
        <p:spPr>
          <a:xfrm>
            <a:off x="6884514" y="2330029"/>
            <a:ext cx="4320000" cy="1128194"/>
          </a:xfrm>
          <a:prstGeom prst="rect">
            <a:avLst/>
          </a:prstGeom>
        </p:spPr>
        <p:txBody>
          <a:bodyPr vert="horz" wrap="square" lIns="0" tIns="20003" rIns="0" bIns="0" rtlCol="0">
            <a:spAutoFit/>
          </a:bodyPr>
          <a:lstStyle/>
          <a:p>
            <a:pPr marL="260985" marR="7620" lvl="0" indent="-242888" defTabSz="1371600" rtl="0" eaLnBrk="1" fontAlgn="auto" latinLnBrk="0" hangingPunct="1">
              <a:lnSpc>
                <a:spcPct val="100000"/>
              </a:lnSpc>
              <a:spcBef>
                <a:spcPts val="158"/>
              </a:spcBef>
              <a:spcAft>
                <a:spcPts val="0"/>
              </a:spcAft>
              <a:buClrTx/>
              <a:buSzTx/>
              <a:buFont typeface="Wingdings"/>
              <a:buChar char=""/>
              <a:tabLst>
                <a:tab pos="260985" algn="l"/>
              </a:tabLst>
              <a:defRPr/>
            </a:pP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Exist h</a:t>
            </a: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igh degree of correlation among features in the dataset,</a:t>
            </a:r>
            <a:r>
              <a:rPr kumimoji="0" lang="zh-CN" altLang="en-US"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 </a:t>
            </a:r>
            <a:r>
              <a:rPr kumimoji="0" lang="en-US" altLang="zh-CN" b="0" i="0" u="none" strike="noStrike" kern="0" cap="none" spc="-15"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may lead to several issues during model training. </a:t>
            </a:r>
            <a:endParaRPr kumimoji="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grpSp>
        <p:nvGrpSpPr>
          <p:cNvPr id="194" name="组合 193">
            <a:extLst>
              <a:ext uri="{FF2B5EF4-FFF2-40B4-BE49-F238E27FC236}">
                <a16:creationId xmlns:a16="http://schemas.microsoft.com/office/drawing/2014/main" id="{D66B8978-0B8E-4E0E-A79E-C40C64253A82}"/>
              </a:ext>
            </a:extLst>
          </p:cNvPr>
          <p:cNvGrpSpPr/>
          <p:nvPr/>
        </p:nvGrpSpPr>
        <p:grpSpPr>
          <a:xfrm>
            <a:off x="6929898" y="3619500"/>
            <a:ext cx="4209672" cy="646331"/>
            <a:chOff x="6929898" y="3579033"/>
            <a:chExt cx="4209672" cy="646331"/>
          </a:xfrm>
        </p:grpSpPr>
        <p:sp>
          <p:nvSpPr>
            <p:cNvPr id="105" name="矩形 104">
              <a:extLst>
                <a:ext uri="{FF2B5EF4-FFF2-40B4-BE49-F238E27FC236}">
                  <a16:creationId xmlns:a16="http://schemas.microsoft.com/office/drawing/2014/main" id="{D4D9E37A-230F-413F-A42A-CE8855747FE4}"/>
                </a:ext>
              </a:extLst>
            </p:cNvPr>
            <p:cNvSpPr/>
            <p:nvPr/>
          </p:nvSpPr>
          <p:spPr>
            <a:xfrm>
              <a:off x="6929898" y="3579033"/>
              <a:ext cx="1955509" cy="646331"/>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Correlation Analysis </a:t>
              </a:r>
              <a:endParaRPr kumimoji="0" lang="en-US" sz="1800" b="1"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106" name="矩形 105">
              <a:extLst>
                <a:ext uri="{FF2B5EF4-FFF2-40B4-BE49-F238E27FC236}">
                  <a16:creationId xmlns:a16="http://schemas.microsoft.com/office/drawing/2014/main" id="{DDE7EF0A-3989-45D0-AEC1-869B675ECA3C}"/>
                </a:ext>
              </a:extLst>
            </p:cNvPr>
            <p:cNvSpPr/>
            <p:nvPr/>
          </p:nvSpPr>
          <p:spPr>
            <a:xfrm>
              <a:off x="8916883" y="3717532"/>
              <a:ext cx="2222687" cy="369332"/>
            </a:xfrm>
            <a:prstGeom prst="rect">
              <a:avLst/>
            </a:prstGeom>
            <a:solidFill>
              <a:schemeClr val="accent2"/>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Threshold : 0.9</a:t>
              </a:r>
            </a:p>
          </p:txBody>
        </p:sp>
      </p:grpSp>
      <p:sp>
        <p:nvSpPr>
          <p:cNvPr id="113" name="箭头: 下 112">
            <a:extLst>
              <a:ext uri="{FF2B5EF4-FFF2-40B4-BE49-F238E27FC236}">
                <a16:creationId xmlns:a16="http://schemas.microsoft.com/office/drawing/2014/main" id="{46166D95-0CCC-4A1B-9EE5-1D45932D5178}"/>
              </a:ext>
            </a:extLst>
          </p:cNvPr>
          <p:cNvSpPr/>
          <p:nvPr/>
        </p:nvSpPr>
        <p:spPr>
          <a:xfrm>
            <a:off x="8922573" y="4463053"/>
            <a:ext cx="514349" cy="321667"/>
          </a:xfrm>
          <a:prstGeom prst="downArrow">
            <a:avLst>
              <a:gd name="adj1" fmla="val 50000"/>
              <a:gd name="adj2" fmla="val 473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cs typeface="Poppins" panose="00000500000000000000" pitchFamily="2" charset="0"/>
            </a:endParaRPr>
          </a:p>
        </p:txBody>
      </p:sp>
      <p:grpSp>
        <p:nvGrpSpPr>
          <p:cNvPr id="116" name="组合 115">
            <a:extLst>
              <a:ext uri="{FF2B5EF4-FFF2-40B4-BE49-F238E27FC236}">
                <a16:creationId xmlns:a16="http://schemas.microsoft.com/office/drawing/2014/main" id="{B4C2E522-393C-47F8-8F87-BDA2CAEDEB03}"/>
              </a:ext>
            </a:extLst>
          </p:cNvPr>
          <p:cNvGrpSpPr/>
          <p:nvPr/>
        </p:nvGrpSpPr>
        <p:grpSpPr>
          <a:xfrm>
            <a:off x="6922190" y="4907682"/>
            <a:ext cx="4584750" cy="2778624"/>
            <a:chOff x="575034" y="5756746"/>
            <a:chExt cx="3701413" cy="1592553"/>
          </a:xfrm>
        </p:grpSpPr>
        <p:sp>
          <p:nvSpPr>
            <p:cNvPr id="117" name="object 2">
              <a:extLst>
                <a:ext uri="{FF2B5EF4-FFF2-40B4-BE49-F238E27FC236}">
                  <a16:creationId xmlns:a16="http://schemas.microsoft.com/office/drawing/2014/main" id="{44DE1354-BEBC-4164-9DB4-14F267106B28}"/>
                </a:ext>
              </a:extLst>
            </p:cNvPr>
            <p:cNvSpPr/>
            <p:nvPr/>
          </p:nvSpPr>
          <p:spPr>
            <a:xfrm>
              <a:off x="575034" y="5862766"/>
              <a:ext cx="3404824" cy="1486533"/>
            </a:xfrm>
            <a:custGeom>
              <a:avLst/>
              <a:gdLst/>
              <a:ahLst/>
              <a:cxnLst/>
              <a:rect l="l" t="t" r="r" b="b"/>
              <a:pathLst>
                <a:path w="3789045" h="4619625">
                  <a:moveTo>
                    <a:pt x="0" y="4619244"/>
                  </a:moveTo>
                  <a:lnTo>
                    <a:pt x="3788664" y="4619244"/>
                  </a:lnTo>
                  <a:lnTo>
                    <a:pt x="3788664" y="0"/>
                  </a:lnTo>
                  <a:lnTo>
                    <a:pt x="0" y="0"/>
                  </a:lnTo>
                  <a:lnTo>
                    <a:pt x="0" y="4619244"/>
                  </a:lnTo>
                  <a:close/>
                </a:path>
              </a:pathLst>
            </a:custGeom>
            <a:ln w="1269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118" name="object 14">
              <a:extLst>
                <a:ext uri="{FF2B5EF4-FFF2-40B4-BE49-F238E27FC236}">
                  <a16:creationId xmlns:a16="http://schemas.microsoft.com/office/drawing/2014/main" id="{7A4A21C6-923A-4B45-9D8F-BBE10857BD85}"/>
                </a:ext>
              </a:extLst>
            </p:cNvPr>
            <p:cNvSpPr txBox="1"/>
            <p:nvPr/>
          </p:nvSpPr>
          <p:spPr>
            <a:xfrm>
              <a:off x="1370588" y="5756746"/>
              <a:ext cx="1852165" cy="183751"/>
            </a:xfrm>
            <a:prstGeom prst="rect">
              <a:avLst/>
            </a:prstGeom>
            <a:solidFill>
              <a:schemeClr val="bg1"/>
            </a:solidFill>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US" sz="2000" b="1" i="0" u="none" strike="noStrike" kern="1200" cap="none" spc="-100" normalizeH="0" baseline="0" noProof="0">
                  <a:ln>
                    <a:noFill/>
                  </a:ln>
                  <a:solidFill>
                    <a:prstClr val="black"/>
                  </a:solidFill>
                  <a:effectLst/>
                  <a:uLnTx/>
                  <a:uFillTx/>
                  <a:latin typeface="Poppins" panose="00000500000000000000" pitchFamily="2" charset="0"/>
                  <a:cs typeface="Poppins" panose="00000500000000000000" pitchFamily="2" charset="0"/>
                </a:rPr>
                <a:t>Features to Drop</a:t>
              </a:r>
              <a:endParaRPr kumimoji="0" sz="2000" b="0" i="0" u="none" strike="noStrike" kern="1200" cap="none" spc="0" normalizeH="0" baseline="0" noProof="0">
                <a:ln>
                  <a:noFill/>
                </a:ln>
                <a:solidFill>
                  <a:prstClr val="black"/>
                </a:solidFill>
                <a:effectLst/>
                <a:uLnTx/>
                <a:uFillTx/>
                <a:latin typeface="Poppins" panose="00000500000000000000" pitchFamily="2" charset="0"/>
                <a:cs typeface="Poppins" panose="00000500000000000000" pitchFamily="2" charset="0"/>
              </a:endParaRPr>
            </a:p>
          </p:txBody>
        </p:sp>
        <p:sp>
          <p:nvSpPr>
            <p:cNvPr id="120" name="矩形 119">
              <a:extLst>
                <a:ext uri="{FF2B5EF4-FFF2-40B4-BE49-F238E27FC236}">
                  <a16:creationId xmlns:a16="http://schemas.microsoft.com/office/drawing/2014/main" id="{9435BAEB-0F90-4BCC-BD48-149699346ED3}"/>
                </a:ext>
              </a:extLst>
            </p:cNvPr>
            <p:cNvSpPr/>
            <p:nvPr/>
          </p:nvSpPr>
          <p:spPr>
            <a:xfrm>
              <a:off x="749805" y="6043659"/>
              <a:ext cx="3526642" cy="1226938"/>
            </a:xfrm>
            <a:prstGeom prst="rect">
              <a:avLst/>
            </a:prstGeom>
          </p:spPr>
          <p:txBody>
            <a:bodyPr wrap="square">
              <a:spAutoFit/>
            </a:bodyPr>
            <a:lstStyle/>
            <a:p>
              <a:pPr marL="285750" marR="0" lvl="0" indent="-180000" algn="l" defTabSz="914400" rtl="0" eaLnBrk="1" fontAlgn="auto" latinLnBrk="0" hangingPunct="1">
                <a:lnSpc>
                  <a:spcPts val="23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3 Months Average ARPU</a:t>
              </a:r>
            </a:p>
            <a:p>
              <a:pPr marL="285750" marR="0" lvl="0" indent="-180000" algn="l" defTabSz="914400" rtl="0" eaLnBrk="1" fontAlgn="auto" latinLnBrk="0" hangingPunct="1">
                <a:lnSpc>
                  <a:spcPts val="23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3 Months Average MOU</a:t>
              </a:r>
            </a:p>
            <a:p>
              <a:pPr marL="285750" marR="0" lvl="0" indent="-180000" algn="l" defTabSz="914400" rtl="0" eaLnBrk="1" fontAlgn="auto" latinLnBrk="0" hangingPunct="1">
                <a:lnSpc>
                  <a:spcPts val="23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Broadband Bandwidth</a:t>
              </a:r>
            </a:p>
            <a:p>
              <a:pPr marL="285750" marR="0" lvl="0" indent="-180000" algn="l" defTabSz="914400" rtl="0" eaLnBrk="1" fontAlgn="auto" latinLnBrk="0" hangingPunct="1">
                <a:lnSpc>
                  <a:spcPts val="23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Is </a:t>
              </a:r>
              <a:r>
                <a:rPr kumimoji="0" lang="en-US" sz="1400" b="0" i="0" u="none" strike="noStrike" kern="1200" cap="none" spc="0" normalizeH="0" baseline="0" noProof="0" err="1">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Boardband</a:t>
              </a:r>
              <a:r>
                <a:rPr kumimoji="0" lang="en-US"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 Activated</a:t>
              </a:r>
            </a:p>
            <a:p>
              <a:pPr marL="285750" marR="0" lvl="0" indent="-180000" algn="l" defTabSz="914400" rtl="0" eaLnBrk="1" fontAlgn="auto" latinLnBrk="0" hangingPunct="1">
                <a:lnSpc>
                  <a:spcPts val="23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Is </a:t>
              </a:r>
              <a:r>
                <a:rPr kumimoji="0" lang="en-US" sz="1400" b="0" i="0" u="none" strike="noStrike" kern="1200" cap="none" spc="0" normalizeH="0" baseline="0" noProof="0" err="1">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Boardband</a:t>
              </a:r>
              <a:r>
                <a:rPr kumimoji="0" lang="en-US"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 Contract Bundled</a:t>
              </a:r>
            </a:p>
            <a:p>
              <a:pPr marL="285750" marR="0" lvl="0" indent="-180000" algn="l" defTabSz="914400" rtl="0" eaLnBrk="1" fontAlgn="auto" latinLnBrk="0" hangingPunct="1">
                <a:lnSpc>
                  <a:spcPts val="23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Main Package Fee</a:t>
              </a:r>
            </a:p>
            <a:p>
              <a:pPr marL="285750" marR="0" lvl="0" indent="-180000" algn="l" defTabSz="914400" rtl="0" eaLnBrk="1" fontAlgn="auto" latinLnBrk="0" hangingPunct="1">
                <a:lnSpc>
                  <a:spcPts val="23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3 Months Av</a:t>
              </a:r>
              <a:r>
                <a:rPr kumimoji="0" lang="en-US" altLang="zh-CN"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g</a:t>
              </a:r>
              <a:r>
                <a:rPr kumimoji="0" lang="en-US"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ea typeface="等线" panose="02010600030101010101" pitchFamily="2" charset="-122"/>
                  <a:cs typeface="Poppins" panose="00000500000000000000" pitchFamily="2" charset="0"/>
                </a:rPr>
                <a:t> Data Saturation Level</a:t>
              </a:r>
              <a:endParaRPr kumimoji="0" lang="en-US" sz="1400" b="0" i="0" u="none" strike="noStrike" kern="1200" cap="none" spc="0" normalizeH="0" baseline="0" noProof="0">
                <a:ln>
                  <a:noFill/>
                </a:ln>
                <a:solidFill>
                  <a:schemeClr val="tx1">
                    <a:lumMod val="85000"/>
                    <a:lumOff val="15000"/>
                  </a:schemeClr>
                </a:solidFill>
                <a:effectLst/>
                <a:uLnTx/>
                <a:uFillTx/>
                <a:latin typeface="Poppins" panose="00000500000000000000" pitchFamily="2" charset="0"/>
                <a:cs typeface="Poppins" panose="00000500000000000000" pitchFamily="2" charset="0"/>
              </a:endParaRPr>
            </a:p>
          </p:txBody>
        </p:sp>
      </p:grpSp>
      <p:sp>
        <p:nvSpPr>
          <p:cNvPr id="131" name="object 4">
            <a:extLst>
              <a:ext uri="{FF2B5EF4-FFF2-40B4-BE49-F238E27FC236}">
                <a16:creationId xmlns:a16="http://schemas.microsoft.com/office/drawing/2014/main" id="{34FF2777-5904-4AFB-8961-191EA86FE511}"/>
              </a:ext>
            </a:extLst>
          </p:cNvPr>
          <p:cNvSpPr txBox="1"/>
          <p:nvPr/>
        </p:nvSpPr>
        <p:spPr>
          <a:xfrm>
            <a:off x="12741174" y="2405171"/>
            <a:ext cx="4598068" cy="1230786"/>
          </a:xfrm>
          <a:prstGeom prst="rect">
            <a:avLst/>
          </a:prstGeom>
        </p:spPr>
        <p:txBody>
          <a:bodyPr vert="horz" wrap="square" lIns="0" tIns="20003" rIns="0" bIns="0" rtlCol="0">
            <a:spAutoFit/>
          </a:bodyPr>
          <a:lstStyle/>
          <a:p>
            <a:pPr marL="260985" marR="7620" lvl="0" indent="-242888" defTabSz="1371600" rtl="0" eaLnBrk="1" fontAlgn="auto" latinLnBrk="0" hangingPunct="1">
              <a:lnSpc>
                <a:spcPct val="100000"/>
              </a:lnSpc>
              <a:spcBef>
                <a:spcPts val="158"/>
              </a:spcBef>
              <a:spcAft>
                <a:spcPts val="600"/>
              </a:spcAft>
              <a:buClrTx/>
              <a:buSzTx/>
              <a:buFont typeface="Wingdings"/>
              <a:buChar char=""/>
              <a:tabLst>
                <a:tab pos="260985" algn="l"/>
              </a:tabLst>
              <a:defRPr/>
            </a:pP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Numerical features in the dataset have inconsistency. </a:t>
            </a:r>
          </a:p>
          <a:p>
            <a:pPr marL="260985" marR="7620" lvl="0" indent="-242888" defTabSz="1371600" rtl="0" eaLnBrk="1" fontAlgn="auto" latinLnBrk="0" hangingPunct="1">
              <a:lnSpc>
                <a:spcPct val="100000"/>
              </a:lnSpc>
              <a:spcBef>
                <a:spcPts val="158"/>
              </a:spcBef>
              <a:spcAft>
                <a:spcPts val="600"/>
              </a:spcAft>
              <a:buClrTx/>
              <a:buSzTx/>
              <a:buFont typeface="Wingdings"/>
              <a:buChar char=""/>
              <a:tabLst>
                <a:tab pos="260985" algn="l"/>
              </a:tabLst>
              <a:defRPr/>
            </a:pP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F</a:t>
            </a:r>
            <a:r>
              <a:rPr kumimoji="0" lang="en-US"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eatures with larger values may influence model training. </a:t>
            </a:r>
            <a:endParaRPr kumimoji="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sp>
        <p:nvSpPr>
          <p:cNvPr id="132" name="object 9">
            <a:extLst>
              <a:ext uri="{FF2B5EF4-FFF2-40B4-BE49-F238E27FC236}">
                <a16:creationId xmlns:a16="http://schemas.microsoft.com/office/drawing/2014/main" id="{B26BC08E-C024-4D85-934E-71B03389E9A7}"/>
              </a:ext>
            </a:extLst>
          </p:cNvPr>
          <p:cNvSpPr txBox="1"/>
          <p:nvPr/>
        </p:nvSpPr>
        <p:spPr>
          <a:xfrm>
            <a:off x="12704768" y="1732048"/>
            <a:ext cx="5051135" cy="327975"/>
          </a:xfrm>
          <a:prstGeom prst="rect">
            <a:avLst/>
          </a:prstGeom>
        </p:spPr>
        <p:txBody>
          <a:bodyPr vert="horz" wrap="square" lIns="0" tIns="20003" rIns="0" bIns="0" rtlCol="0" anchor="t">
            <a:spAutoFit/>
          </a:bodyPr>
          <a:lstStyle/>
          <a:p>
            <a:pPr marL="19050" defTabSz="1371600">
              <a:spcBef>
                <a:spcPts val="158"/>
              </a:spcBef>
              <a:tabLst>
                <a:tab pos="12006263" algn="l"/>
              </a:tabLst>
              <a:defRPr/>
            </a:pPr>
            <a:r>
              <a:rPr kumimoji="0" lang="en-US" sz="2000" b="1" i="0" u="none" strike="noStrike" kern="0" cap="none" normalizeH="0" baseline="0" noProof="0">
                <a:ln>
                  <a:noFill/>
                </a:ln>
                <a:solidFill>
                  <a:sysClr val="windowText" lastClr="000000"/>
                </a:solidFill>
                <a:effectLst/>
                <a:uLnTx/>
                <a:uFillTx/>
                <a:latin typeface="Poppins"/>
                <a:cs typeface="Poppins"/>
              </a:rPr>
              <a:t>Standardization &amp; </a:t>
            </a:r>
            <a:r>
              <a:rPr lang="en-US" sz="2000" b="1" kern="0">
                <a:solidFill>
                  <a:sysClr val="windowText" lastClr="000000"/>
                </a:solidFill>
                <a:latin typeface="Poppins"/>
                <a:cs typeface="Poppins"/>
              </a:rPr>
              <a:t> </a:t>
            </a:r>
            <a:r>
              <a:rPr kumimoji="0" lang="en-US" sz="2000" b="1" i="0" u="none" strike="noStrike" kern="0" cap="none" normalizeH="0" baseline="0" noProof="0">
                <a:ln>
                  <a:noFill/>
                </a:ln>
                <a:solidFill>
                  <a:sysClr val="windowText" lastClr="000000"/>
                </a:solidFill>
                <a:effectLst/>
                <a:uLnTx/>
                <a:uFillTx/>
                <a:latin typeface="Poppins"/>
                <a:cs typeface="Poppins"/>
              </a:rPr>
              <a:t>Encoding</a:t>
            </a:r>
          </a:p>
        </p:txBody>
      </p:sp>
      <p:sp>
        <p:nvSpPr>
          <p:cNvPr id="133" name="object 10">
            <a:extLst>
              <a:ext uri="{FF2B5EF4-FFF2-40B4-BE49-F238E27FC236}">
                <a16:creationId xmlns:a16="http://schemas.microsoft.com/office/drawing/2014/main" id="{BA2DB3BE-DAF4-4F28-AEB9-30844126B9A5}"/>
              </a:ext>
            </a:extLst>
          </p:cNvPr>
          <p:cNvSpPr/>
          <p:nvPr/>
        </p:nvSpPr>
        <p:spPr>
          <a:xfrm>
            <a:off x="12704769" y="2126384"/>
            <a:ext cx="4598068" cy="110490"/>
          </a:xfrm>
          <a:custGeom>
            <a:avLst/>
            <a:gdLst/>
            <a:ahLst/>
            <a:cxnLst/>
            <a:rect l="l" t="t" r="r" b="b"/>
            <a:pathLst>
              <a:path w="3200400" h="73659">
                <a:moveTo>
                  <a:pt x="3200400" y="0"/>
                </a:moveTo>
                <a:lnTo>
                  <a:pt x="0" y="0"/>
                </a:lnTo>
                <a:lnTo>
                  <a:pt x="0" y="73151"/>
                </a:lnTo>
                <a:lnTo>
                  <a:pt x="3200400" y="73151"/>
                </a:lnTo>
                <a:lnTo>
                  <a:pt x="3200400" y="0"/>
                </a:lnTo>
                <a:close/>
              </a:path>
            </a:pathLst>
          </a:custGeom>
          <a:solidFill>
            <a:srgbClr val="071C42"/>
          </a:solidFill>
        </p:spPr>
        <p:txBody>
          <a:bodyPr wrap="square" lIns="0" tIns="0" rIns="0" bIns="0" rtlCol="0"/>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sz="27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endParaRPr>
          </a:p>
        </p:txBody>
      </p:sp>
      <p:grpSp>
        <p:nvGrpSpPr>
          <p:cNvPr id="191" name="组合 190">
            <a:extLst>
              <a:ext uri="{FF2B5EF4-FFF2-40B4-BE49-F238E27FC236}">
                <a16:creationId xmlns:a16="http://schemas.microsoft.com/office/drawing/2014/main" id="{49F1E797-2C53-4EEF-B041-A5D42B5C09AE}"/>
              </a:ext>
            </a:extLst>
          </p:cNvPr>
          <p:cNvGrpSpPr/>
          <p:nvPr/>
        </p:nvGrpSpPr>
        <p:grpSpPr>
          <a:xfrm>
            <a:off x="12604078" y="3866645"/>
            <a:ext cx="4857020" cy="584775"/>
            <a:chOff x="10312420" y="3633827"/>
            <a:chExt cx="4857020" cy="584775"/>
          </a:xfrm>
        </p:grpSpPr>
        <p:sp>
          <p:nvSpPr>
            <p:cNvPr id="147" name="矩形 146">
              <a:extLst>
                <a:ext uri="{FF2B5EF4-FFF2-40B4-BE49-F238E27FC236}">
                  <a16:creationId xmlns:a16="http://schemas.microsoft.com/office/drawing/2014/main" id="{17E07FD1-D60B-42EF-8C1B-A132D4995628}"/>
                </a:ext>
              </a:extLst>
            </p:cNvPr>
            <p:cNvSpPr/>
            <p:nvPr/>
          </p:nvSpPr>
          <p:spPr>
            <a:xfrm>
              <a:off x="11940472" y="3756937"/>
              <a:ext cx="1876383" cy="338554"/>
            </a:xfrm>
            <a:prstGeom prst="rect">
              <a:avLst/>
            </a:prstGeom>
            <a:solidFill>
              <a:srgbClr val="071C4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rPr>
                <a:t>StandardScaler</a:t>
              </a:r>
              <a:endParaRPr kumimoji="0" lang="en-US" sz="16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endParaRPr>
            </a:p>
          </p:txBody>
        </p:sp>
        <p:sp>
          <p:nvSpPr>
            <p:cNvPr id="148" name="矩形 147">
              <a:extLst>
                <a:ext uri="{FF2B5EF4-FFF2-40B4-BE49-F238E27FC236}">
                  <a16:creationId xmlns:a16="http://schemas.microsoft.com/office/drawing/2014/main" id="{4135687D-3682-4CE2-A75A-F2B86DADD0B3}"/>
                </a:ext>
              </a:extLst>
            </p:cNvPr>
            <p:cNvSpPr/>
            <p:nvPr/>
          </p:nvSpPr>
          <p:spPr>
            <a:xfrm>
              <a:off x="14005721" y="3633827"/>
              <a:ext cx="1163719" cy="584775"/>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Mean =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Std. = 1</a:t>
              </a:r>
            </a:p>
          </p:txBody>
        </p:sp>
        <p:sp>
          <p:nvSpPr>
            <p:cNvPr id="149" name="箭头: 右 148">
              <a:extLst>
                <a:ext uri="{FF2B5EF4-FFF2-40B4-BE49-F238E27FC236}">
                  <a16:creationId xmlns:a16="http://schemas.microsoft.com/office/drawing/2014/main" id="{6A92E2AC-251F-4D27-9158-4B412458BFEF}"/>
                </a:ext>
              </a:extLst>
            </p:cNvPr>
            <p:cNvSpPr/>
            <p:nvPr/>
          </p:nvSpPr>
          <p:spPr>
            <a:xfrm>
              <a:off x="13854279" y="3811114"/>
              <a:ext cx="236148" cy="230200"/>
            </a:xfrm>
            <a:prstGeom prst="rightArrow">
              <a:avLst/>
            </a:prstGeom>
            <a:solidFill>
              <a:srgbClr val="071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cs typeface="Poppins" panose="00000500000000000000" pitchFamily="2" charset="0"/>
              </a:endParaRPr>
            </a:p>
          </p:txBody>
        </p:sp>
        <p:sp>
          <p:nvSpPr>
            <p:cNvPr id="150" name="矩形 149">
              <a:extLst>
                <a:ext uri="{FF2B5EF4-FFF2-40B4-BE49-F238E27FC236}">
                  <a16:creationId xmlns:a16="http://schemas.microsoft.com/office/drawing/2014/main" id="{2B3E8DDA-E62B-4C29-A20C-82B528E7822A}"/>
                </a:ext>
              </a:extLst>
            </p:cNvPr>
            <p:cNvSpPr/>
            <p:nvPr/>
          </p:nvSpPr>
          <p:spPr>
            <a:xfrm>
              <a:off x="10312420" y="3633827"/>
              <a:ext cx="1439963" cy="584775"/>
            </a:xfrm>
            <a:prstGeom prst="rect">
              <a:avLst/>
            </a:prstGeom>
            <a:solidFill>
              <a:schemeClr val="bg1"/>
            </a:solidFill>
          </p:spPr>
          <p:txBody>
            <a:bodyPr wrap="square">
              <a:spAutoFit/>
            </a:bodyPr>
            <a:lstStyle/>
            <a:p>
              <a:pPr marL="0" marR="0" lvl="0" indent="0" algn="ctr" defTabSz="914400" rtl="0" eaLnBrk="1" fontAlgn="auto" latinLnBrk="0" hangingPunct="1">
                <a:lnSpc>
                  <a:spcPts val="1920"/>
                </a:lnSpc>
                <a:spcBef>
                  <a:spcPts val="0"/>
                </a:spcBef>
                <a:spcAft>
                  <a:spcPts val="0"/>
                </a:spcAft>
                <a:buClrTx/>
                <a:buSzTx/>
                <a:buFontTx/>
                <a:buNone/>
                <a:tabLst/>
                <a:defRPr/>
              </a:pPr>
              <a:r>
                <a:rPr lang="en-US" sz="1600" b="1">
                  <a:solidFill>
                    <a:prstClr val="black"/>
                  </a:solidFill>
                  <a:latin typeface="Poppins" panose="00000500000000000000" pitchFamily="2" charset="0"/>
                  <a:ea typeface="等线" panose="02010600030101010101" pitchFamily="2" charset="-122"/>
                  <a:cs typeface="Poppins" panose="00000500000000000000" pitchFamily="2" charset="0"/>
                </a:rPr>
                <a:t>Numerical Features</a:t>
              </a:r>
            </a:p>
          </p:txBody>
        </p:sp>
        <p:sp>
          <p:nvSpPr>
            <p:cNvPr id="151" name="箭头: 右 150">
              <a:extLst>
                <a:ext uri="{FF2B5EF4-FFF2-40B4-BE49-F238E27FC236}">
                  <a16:creationId xmlns:a16="http://schemas.microsoft.com/office/drawing/2014/main" id="{E883F8CD-8FBA-4A46-8C4B-55778F4A0CBE}"/>
                </a:ext>
              </a:extLst>
            </p:cNvPr>
            <p:cNvSpPr/>
            <p:nvPr/>
          </p:nvSpPr>
          <p:spPr>
            <a:xfrm>
              <a:off x="11647052" y="3811114"/>
              <a:ext cx="236148" cy="230200"/>
            </a:xfrm>
            <a:prstGeom prst="rightArrow">
              <a:avLst/>
            </a:prstGeom>
            <a:solidFill>
              <a:srgbClr val="071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cs typeface="Poppins" panose="00000500000000000000" pitchFamily="2" charset="0"/>
              </a:endParaRPr>
            </a:p>
          </p:txBody>
        </p:sp>
      </p:grpSp>
      <p:cxnSp>
        <p:nvCxnSpPr>
          <p:cNvPr id="152" name="直接连接符 151">
            <a:extLst>
              <a:ext uri="{FF2B5EF4-FFF2-40B4-BE49-F238E27FC236}">
                <a16:creationId xmlns:a16="http://schemas.microsoft.com/office/drawing/2014/main" id="{0EB22DDA-BD7E-46BA-9CA6-E913B98B6D59}"/>
              </a:ext>
            </a:extLst>
          </p:cNvPr>
          <p:cNvCxnSpPr>
            <a:cxnSpLocks/>
          </p:cNvCxnSpPr>
          <p:nvPr/>
        </p:nvCxnSpPr>
        <p:spPr>
          <a:xfrm flipH="1">
            <a:off x="12753602" y="4561649"/>
            <a:ext cx="4517484" cy="14279"/>
          </a:xfrm>
          <a:prstGeom prst="line">
            <a:avLst/>
          </a:prstGeom>
          <a:ln w="19050">
            <a:solidFill>
              <a:srgbClr val="071C42"/>
            </a:solidFill>
            <a:prstDash val="lgDash"/>
          </a:ln>
        </p:spPr>
        <p:style>
          <a:lnRef idx="1">
            <a:schemeClr val="accent3"/>
          </a:lnRef>
          <a:fillRef idx="0">
            <a:schemeClr val="accent3"/>
          </a:fillRef>
          <a:effectRef idx="0">
            <a:schemeClr val="accent3"/>
          </a:effectRef>
          <a:fontRef idx="minor">
            <a:schemeClr val="tx1"/>
          </a:fontRef>
        </p:style>
      </p:cxnSp>
      <p:sp>
        <p:nvSpPr>
          <p:cNvPr id="156" name="object 4">
            <a:extLst>
              <a:ext uri="{FF2B5EF4-FFF2-40B4-BE49-F238E27FC236}">
                <a16:creationId xmlns:a16="http://schemas.microsoft.com/office/drawing/2014/main" id="{FFD70B43-22EF-4431-84D1-9CCEF5EBD66B}"/>
              </a:ext>
            </a:extLst>
          </p:cNvPr>
          <p:cNvSpPr txBox="1"/>
          <p:nvPr/>
        </p:nvSpPr>
        <p:spPr>
          <a:xfrm>
            <a:off x="12741174" y="4817753"/>
            <a:ext cx="4598068" cy="851195"/>
          </a:xfrm>
          <a:prstGeom prst="rect">
            <a:avLst/>
          </a:prstGeom>
        </p:spPr>
        <p:txBody>
          <a:bodyPr vert="horz" wrap="square" lIns="0" tIns="20003" rIns="0" bIns="0" rtlCol="0">
            <a:spAutoFit/>
          </a:bodyPr>
          <a:lstStyle/>
          <a:p>
            <a:pPr marL="260985" marR="7620" lvl="0" indent="-242888" defTabSz="1371600" rtl="0" eaLnBrk="1" fontAlgn="auto" latinLnBrk="0" hangingPunct="1">
              <a:lnSpc>
                <a:spcPct val="100000"/>
              </a:lnSpc>
              <a:spcBef>
                <a:spcPts val="158"/>
              </a:spcBef>
              <a:spcAft>
                <a:spcPts val="0"/>
              </a:spcAft>
              <a:buClrTx/>
              <a:buSzTx/>
              <a:buFont typeface="Wingdings"/>
              <a:buChar char=""/>
              <a:tabLst>
                <a:tab pos="260985" algn="l"/>
              </a:tabLst>
              <a:defRPr/>
            </a:pPr>
            <a:r>
              <a:rPr kumimoji="0" lang="en-US" b="0" i="0" u="none" strike="noStrike" kern="0" cap="none" spc="-15"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Dataset includes categorical features with multiple categories like user level and segment. </a:t>
            </a:r>
          </a:p>
        </p:txBody>
      </p:sp>
      <p:graphicFrame>
        <p:nvGraphicFramePr>
          <p:cNvPr id="167" name="表格 166">
            <a:extLst>
              <a:ext uri="{FF2B5EF4-FFF2-40B4-BE49-F238E27FC236}">
                <a16:creationId xmlns:a16="http://schemas.microsoft.com/office/drawing/2014/main" id="{FD03202A-3381-4BB4-A06B-CEC3C3F8509C}"/>
              </a:ext>
            </a:extLst>
          </p:cNvPr>
          <p:cNvGraphicFramePr>
            <a:graphicFrameLocks noGrp="1"/>
          </p:cNvGraphicFramePr>
          <p:nvPr>
            <p:extLst>
              <p:ext uri="{D42A27DB-BD31-4B8C-83A1-F6EECF244321}">
                <p14:modId xmlns:p14="http://schemas.microsoft.com/office/powerpoint/2010/main" val="2027442784"/>
              </p:ext>
            </p:extLst>
          </p:nvPr>
        </p:nvGraphicFramePr>
        <p:xfrm>
          <a:off x="12704769" y="6873318"/>
          <a:ext cx="4598069" cy="1042258"/>
        </p:xfrm>
        <a:graphic>
          <a:graphicData uri="http://schemas.openxmlformats.org/drawingml/2006/table">
            <a:tbl>
              <a:tblPr firstRow="1" firstCol="1" bandRow="1"/>
              <a:tblGrid>
                <a:gridCol w="894653">
                  <a:extLst>
                    <a:ext uri="{9D8B030D-6E8A-4147-A177-3AD203B41FA5}">
                      <a16:colId xmlns:a16="http://schemas.microsoft.com/office/drawing/2014/main" val="1341504353"/>
                    </a:ext>
                  </a:extLst>
                </a:gridCol>
                <a:gridCol w="917984">
                  <a:extLst>
                    <a:ext uri="{9D8B030D-6E8A-4147-A177-3AD203B41FA5}">
                      <a16:colId xmlns:a16="http://schemas.microsoft.com/office/drawing/2014/main" val="3519248651"/>
                    </a:ext>
                  </a:extLst>
                </a:gridCol>
                <a:gridCol w="994570">
                  <a:extLst>
                    <a:ext uri="{9D8B030D-6E8A-4147-A177-3AD203B41FA5}">
                      <a16:colId xmlns:a16="http://schemas.microsoft.com/office/drawing/2014/main" val="666420254"/>
                    </a:ext>
                  </a:extLst>
                </a:gridCol>
                <a:gridCol w="895431">
                  <a:extLst>
                    <a:ext uri="{9D8B030D-6E8A-4147-A177-3AD203B41FA5}">
                      <a16:colId xmlns:a16="http://schemas.microsoft.com/office/drawing/2014/main" val="2115746448"/>
                    </a:ext>
                  </a:extLst>
                </a:gridCol>
                <a:gridCol w="895431">
                  <a:extLst>
                    <a:ext uri="{9D8B030D-6E8A-4147-A177-3AD203B41FA5}">
                      <a16:colId xmlns:a16="http://schemas.microsoft.com/office/drawing/2014/main" val="634977180"/>
                    </a:ext>
                  </a:extLst>
                </a:gridCol>
              </a:tblGrid>
              <a:tr h="521129">
                <a:tc>
                  <a:txBody>
                    <a:bodyPr/>
                    <a:lstStyle/>
                    <a:p>
                      <a:pPr algn="ctr">
                        <a:lnSpc>
                          <a:spcPct val="107000"/>
                        </a:lnSpc>
                        <a:spcAft>
                          <a:spcPts val="0"/>
                        </a:spcAft>
                      </a:pPr>
                      <a:r>
                        <a:rPr lang="en-US" sz="12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Segment</a:t>
                      </a:r>
                      <a:endParaRPr lang="en-US" sz="12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12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Campus User</a:t>
                      </a:r>
                      <a:endParaRPr lang="en-US" sz="12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12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Corporate User</a:t>
                      </a:r>
                      <a:endParaRPr lang="en-US" sz="12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12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Normal User</a:t>
                      </a:r>
                      <a:endParaRPr lang="en-US" sz="12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12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Rural User</a:t>
                      </a:r>
                      <a:endParaRPr lang="en-US" sz="12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1270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2499413"/>
                  </a:ext>
                </a:extLst>
              </a:tr>
              <a:tr h="521129">
                <a:tc>
                  <a:txBody>
                    <a:bodyPr/>
                    <a:lstStyle/>
                    <a:p>
                      <a:pPr algn="ctr">
                        <a:lnSpc>
                          <a:spcPct val="107000"/>
                        </a:lnSpc>
                        <a:spcAft>
                          <a:spcPts val="0"/>
                        </a:spcAft>
                      </a:pPr>
                      <a:r>
                        <a:rPr lang="en-US" sz="1200" b="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Encoded Segment</a:t>
                      </a:r>
                      <a:endParaRPr lang="en-US" sz="12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63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2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0.120251</a:t>
                      </a:r>
                      <a:endParaRPr lang="en-US" sz="12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63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2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0.314981</a:t>
                      </a:r>
                      <a:endParaRPr lang="en-US" sz="12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63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2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0.206844</a:t>
                      </a:r>
                      <a:endParaRPr lang="en-US" sz="12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63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20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0.146179</a:t>
                      </a:r>
                      <a:endParaRPr lang="en-US" sz="1200">
                        <a:effectLst/>
                        <a:latin typeface="Poppins" panose="00000500000000000000" pitchFamily="2" charset="0"/>
                        <a:ea typeface="等线" panose="02010600030101010101" pitchFamily="2" charset="-122"/>
                        <a:cs typeface="Poppins" panose="00000500000000000000" pitchFamily="2" charset="0"/>
                      </a:endParaRPr>
                    </a:p>
                  </a:txBody>
                  <a:tcPr marL="27042" marR="27042" marT="0" marB="0" anchor="ctr">
                    <a:lnL>
                      <a:noFill/>
                    </a:lnL>
                    <a:lnR>
                      <a:noFill/>
                    </a:lnR>
                    <a:lnT w="63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8719298"/>
                  </a:ext>
                </a:extLst>
              </a:tr>
            </a:tbl>
          </a:graphicData>
        </a:graphic>
      </p:graphicFrame>
      <p:grpSp>
        <p:nvGrpSpPr>
          <p:cNvPr id="192" name="组合 191">
            <a:extLst>
              <a:ext uri="{FF2B5EF4-FFF2-40B4-BE49-F238E27FC236}">
                <a16:creationId xmlns:a16="http://schemas.microsoft.com/office/drawing/2014/main" id="{1D287F30-1694-4CBA-A8C1-52D7803E3101}"/>
              </a:ext>
            </a:extLst>
          </p:cNvPr>
          <p:cNvGrpSpPr/>
          <p:nvPr/>
        </p:nvGrpSpPr>
        <p:grpSpPr>
          <a:xfrm>
            <a:off x="12637407" y="5952438"/>
            <a:ext cx="4542763" cy="584775"/>
            <a:chOff x="10438929" y="5561367"/>
            <a:chExt cx="4542763" cy="584775"/>
          </a:xfrm>
        </p:grpSpPr>
        <p:sp>
          <p:nvSpPr>
            <p:cNvPr id="186" name="矩形 185">
              <a:extLst>
                <a:ext uri="{FF2B5EF4-FFF2-40B4-BE49-F238E27FC236}">
                  <a16:creationId xmlns:a16="http://schemas.microsoft.com/office/drawing/2014/main" id="{26C01E37-A7B2-4BAF-A741-1F43EC2641BC}"/>
                </a:ext>
              </a:extLst>
            </p:cNvPr>
            <p:cNvSpPr/>
            <p:nvPr/>
          </p:nvSpPr>
          <p:spPr>
            <a:xfrm>
              <a:off x="12220568" y="5561367"/>
              <a:ext cx="1227084" cy="584775"/>
            </a:xfrm>
            <a:prstGeom prst="rect">
              <a:avLst/>
            </a:prstGeom>
            <a:solidFill>
              <a:srgbClr val="071C42"/>
            </a:solidFill>
          </p:spPr>
          <p:txBody>
            <a:bodyPr wrap="square" lIns="91440" tIns="45720" rIns="91440" bIns="45720" anchor="t">
              <a:spAutoFit/>
            </a:bodyPr>
            <a:lstStyle/>
            <a:p>
              <a:pPr algn="ctr">
                <a:defRPr/>
              </a:pPr>
              <a:r>
                <a:rPr lang="en-US" altLang="zh-CN" sz="1600" b="1">
                  <a:solidFill>
                    <a:prstClr val="white"/>
                  </a:solidFill>
                  <a:latin typeface="Poppins"/>
                  <a:ea typeface="等线"/>
                  <a:cs typeface="Poppins"/>
                </a:rPr>
                <a:t>Target</a:t>
              </a:r>
              <a:endParaRPr lang="en-US" sz="1600" b="1">
                <a:solidFill>
                  <a:prstClr val="white"/>
                </a:solidFill>
                <a:latin typeface="Poppins" panose="00000500000000000000" pitchFamily="2" charset="0"/>
                <a:ea typeface="等线" panose="02010600030101010101" pitchFamily="2" charset="-122"/>
                <a:cs typeface="Poppins" panose="00000500000000000000" pitchFamily="2" charset="0"/>
              </a:endParaRPr>
            </a:p>
            <a:p>
              <a:pPr marL="0" marR="0" lvl="0" indent="0" algn="ctr" defTabSz="914400">
                <a:lnSpc>
                  <a:spcPct val="100000"/>
                </a:lnSpc>
                <a:spcBef>
                  <a:spcPts val="0"/>
                </a:spcBef>
                <a:spcAft>
                  <a:spcPts val="0"/>
                </a:spcAft>
                <a:buClrTx/>
                <a:buSzTx/>
                <a:buFontTx/>
                <a:buNone/>
                <a:tabLst/>
                <a:defRPr/>
              </a:pPr>
              <a:r>
                <a:rPr lang="en-US" altLang="zh-CN" sz="1600" b="1">
                  <a:solidFill>
                    <a:prstClr val="white"/>
                  </a:solidFill>
                  <a:latin typeface="Poppins"/>
                  <a:ea typeface="等线"/>
                  <a:cs typeface="Poppins"/>
                </a:rPr>
                <a:t>Encoding</a:t>
              </a:r>
              <a:endParaRPr lang="en-US" sz="1600" b="1" i="0" u="none" strike="noStrike" kern="1200" cap="none" spc="0" normalizeH="0" baseline="0" noProof="0">
                <a:ln>
                  <a:noFill/>
                </a:ln>
                <a:solidFill>
                  <a:prstClr val="white"/>
                </a:solidFill>
                <a:effectLst/>
                <a:uLnTx/>
                <a:uFillTx/>
                <a:latin typeface="Poppins" panose="00000500000000000000" pitchFamily="2" charset="0"/>
                <a:ea typeface="等线" panose="02010600030101010101" pitchFamily="2" charset="-122"/>
                <a:cs typeface="Poppins" panose="00000500000000000000" pitchFamily="2" charset="0"/>
              </a:endParaRPr>
            </a:p>
          </p:txBody>
        </p:sp>
        <p:sp>
          <p:nvSpPr>
            <p:cNvPr id="187" name="矩形 186">
              <a:extLst>
                <a:ext uri="{FF2B5EF4-FFF2-40B4-BE49-F238E27FC236}">
                  <a16:creationId xmlns:a16="http://schemas.microsoft.com/office/drawing/2014/main" id="{722D3EF5-1DAA-41AC-8813-517CF5F7F11F}"/>
                </a:ext>
              </a:extLst>
            </p:cNvPr>
            <p:cNvSpPr/>
            <p:nvPr/>
          </p:nvSpPr>
          <p:spPr>
            <a:xfrm>
              <a:off x="13698206" y="5561367"/>
              <a:ext cx="1283486" cy="584775"/>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 </a:t>
              </a:r>
              <a:r>
                <a:rPr kumimoji="0" lang="en-US" altLang="zh-CN"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M</a:t>
              </a:r>
              <a:r>
                <a:rPr kumimoji="0" lang="en-US"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ean </a:t>
              </a:r>
              <a:r>
                <a:rPr kumimoji="0" lang="en-US" altLang="zh-CN"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of </a:t>
              </a:r>
              <a:r>
                <a:rPr kumimoji="0" lang="en-US"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“Label”</a:t>
              </a:r>
            </a:p>
          </p:txBody>
        </p:sp>
        <p:sp>
          <p:nvSpPr>
            <p:cNvPr id="188" name="箭头: 右 187">
              <a:extLst>
                <a:ext uri="{FF2B5EF4-FFF2-40B4-BE49-F238E27FC236}">
                  <a16:creationId xmlns:a16="http://schemas.microsoft.com/office/drawing/2014/main" id="{EC4AAA66-7C28-474A-BFFB-4E4CE25FF7AF}"/>
                </a:ext>
              </a:extLst>
            </p:cNvPr>
            <p:cNvSpPr/>
            <p:nvPr/>
          </p:nvSpPr>
          <p:spPr>
            <a:xfrm>
              <a:off x="13536513" y="5738654"/>
              <a:ext cx="236148" cy="230200"/>
            </a:xfrm>
            <a:prstGeom prst="rightArrow">
              <a:avLst/>
            </a:prstGeom>
            <a:solidFill>
              <a:srgbClr val="071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cs typeface="Poppins" panose="00000500000000000000" pitchFamily="2" charset="0"/>
              </a:endParaRPr>
            </a:p>
          </p:txBody>
        </p:sp>
        <p:sp>
          <p:nvSpPr>
            <p:cNvPr id="189" name="矩形 188">
              <a:extLst>
                <a:ext uri="{FF2B5EF4-FFF2-40B4-BE49-F238E27FC236}">
                  <a16:creationId xmlns:a16="http://schemas.microsoft.com/office/drawing/2014/main" id="{AD86FE95-717F-40BD-B1E0-349A411738AB}"/>
                </a:ext>
              </a:extLst>
            </p:cNvPr>
            <p:cNvSpPr/>
            <p:nvPr/>
          </p:nvSpPr>
          <p:spPr>
            <a:xfrm>
              <a:off x="10438929" y="5561367"/>
              <a:ext cx="1524472" cy="584775"/>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Poppins" panose="00000500000000000000" pitchFamily="2" charset="0"/>
                  <a:ea typeface="等线" panose="02010600030101010101" pitchFamily="2" charset="-122"/>
                  <a:cs typeface="Poppins" panose="00000500000000000000" pitchFamily="2" charset="0"/>
                </a:rPr>
                <a:t>Categorical Features</a:t>
              </a:r>
            </a:p>
          </p:txBody>
        </p:sp>
        <p:sp>
          <p:nvSpPr>
            <p:cNvPr id="190" name="箭头: 右 189">
              <a:extLst>
                <a:ext uri="{FF2B5EF4-FFF2-40B4-BE49-F238E27FC236}">
                  <a16:creationId xmlns:a16="http://schemas.microsoft.com/office/drawing/2014/main" id="{11ACF31A-57C7-494A-AC19-2358BA8C1B8E}"/>
                </a:ext>
              </a:extLst>
            </p:cNvPr>
            <p:cNvSpPr/>
            <p:nvPr/>
          </p:nvSpPr>
          <p:spPr>
            <a:xfrm>
              <a:off x="11923179" y="5738654"/>
              <a:ext cx="236148" cy="230200"/>
            </a:xfrm>
            <a:prstGeom prst="rightArrow">
              <a:avLst/>
            </a:prstGeom>
            <a:solidFill>
              <a:srgbClr val="071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cs typeface="Poppins" panose="00000500000000000000" pitchFamily="2" charset="0"/>
              </a:endParaRPr>
            </a:p>
          </p:txBody>
        </p:sp>
      </p:grpSp>
      <p:sp>
        <p:nvSpPr>
          <p:cNvPr id="195" name="object 28">
            <a:extLst>
              <a:ext uri="{FF2B5EF4-FFF2-40B4-BE49-F238E27FC236}">
                <a16:creationId xmlns:a16="http://schemas.microsoft.com/office/drawing/2014/main" id="{EA280AF6-329F-4B84-8130-F50DC3354790}"/>
              </a:ext>
            </a:extLst>
          </p:cNvPr>
          <p:cNvSpPr txBox="1"/>
          <p:nvPr/>
        </p:nvSpPr>
        <p:spPr>
          <a:xfrm>
            <a:off x="914400" y="9286434"/>
            <a:ext cx="4022250" cy="264496"/>
          </a:xfrm>
          <a:prstGeom prst="rect">
            <a:avLst/>
          </a:prstGeom>
        </p:spPr>
        <p:txBody>
          <a:bodyPr vert="horz" wrap="square" lIns="0" tIns="18098" rIns="0" bIns="0" rtlCol="0">
            <a:spAutoFit/>
          </a:bodyPr>
          <a:lstStyle/>
          <a:p>
            <a:pPr marL="206693" marR="7620" lvl="0" indent="-188595" algn="ctr" defTabSz="1371600" rtl="0" eaLnBrk="1" fontAlgn="auto" latinLnBrk="0" hangingPunct="1">
              <a:lnSpc>
                <a:spcPct val="100000"/>
              </a:lnSpc>
              <a:spcBef>
                <a:spcPts val="143"/>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138918 </a:t>
            </a:r>
            <a:r>
              <a:rPr kumimoji="0" lang="en-US" altLang="zh-CN" sz="1600" b="0" i="0" u="none" strike="noStrike" kern="0" cap="none" spc="0"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Records  |  59 Columns</a:t>
            </a:r>
          </a:p>
        </p:txBody>
      </p:sp>
      <p:sp>
        <p:nvSpPr>
          <p:cNvPr id="198" name="object 28">
            <a:extLst>
              <a:ext uri="{FF2B5EF4-FFF2-40B4-BE49-F238E27FC236}">
                <a16:creationId xmlns:a16="http://schemas.microsoft.com/office/drawing/2014/main" id="{F05DACB7-515A-406E-83CE-218003806239}"/>
              </a:ext>
            </a:extLst>
          </p:cNvPr>
          <p:cNvSpPr txBox="1"/>
          <p:nvPr/>
        </p:nvSpPr>
        <p:spPr>
          <a:xfrm>
            <a:off x="7132875" y="9286434"/>
            <a:ext cx="4022250" cy="264496"/>
          </a:xfrm>
          <a:prstGeom prst="rect">
            <a:avLst/>
          </a:prstGeom>
        </p:spPr>
        <p:txBody>
          <a:bodyPr vert="horz" wrap="square" lIns="0" tIns="18098" rIns="0" bIns="0" rtlCol="0">
            <a:spAutoFit/>
          </a:bodyPr>
          <a:lstStyle/>
          <a:p>
            <a:pPr marL="206693" marR="7620" lvl="0" indent="-188595" algn="ctr" defTabSz="1371600" rtl="0" eaLnBrk="1" fontAlgn="auto" latinLnBrk="0" hangingPunct="1">
              <a:lnSpc>
                <a:spcPct val="100000"/>
              </a:lnSpc>
              <a:spcBef>
                <a:spcPts val="143"/>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138918 </a:t>
            </a:r>
            <a:r>
              <a:rPr kumimoji="0" lang="en-US" altLang="zh-CN" sz="1600" b="0" i="0" u="none" strike="noStrike" kern="0" cap="none" spc="0"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Records  |  52 Columns</a:t>
            </a:r>
          </a:p>
        </p:txBody>
      </p:sp>
      <p:sp>
        <p:nvSpPr>
          <p:cNvPr id="199" name="object 28">
            <a:extLst>
              <a:ext uri="{FF2B5EF4-FFF2-40B4-BE49-F238E27FC236}">
                <a16:creationId xmlns:a16="http://schemas.microsoft.com/office/drawing/2014/main" id="{49D6629D-6785-43C1-AD3C-C34E4AEF3197}"/>
              </a:ext>
            </a:extLst>
          </p:cNvPr>
          <p:cNvSpPr txBox="1"/>
          <p:nvPr/>
        </p:nvSpPr>
        <p:spPr>
          <a:xfrm>
            <a:off x="11588977" y="9264170"/>
            <a:ext cx="6267450" cy="264496"/>
          </a:xfrm>
          <a:prstGeom prst="rect">
            <a:avLst/>
          </a:prstGeom>
        </p:spPr>
        <p:txBody>
          <a:bodyPr vert="horz" wrap="square" lIns="0" tIns="18098" rIns="0" bIns="0" rtlCol="0">
            <a:spAutoFit/>
          </a:bodyPr>
          <a:lstStyle/>
          <a:p>
            <a:pPr marL="206693" marR="7620" lvl="0" indent="-188595" algn="ctr" defTabSz="1371600" rtl="0" eaLnBrk="1" fontAlgn="auto" latinLnBrk="0" hangingPunct="1">
              <a:lnSpc>
                <a:spcPct val="100000"/>
              </a:lnSpc>
              <a:spcBef>
                <a:spcPts val="143"/>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Poppins" panose="00000500000000000000" pitchFamily="2" charset="0"/>
                <a:cs typeface="Poppins" panose="00000500000000000000" pitchFamily="2" charset="0"/>
              </a:rPr>
              <a:t>138918 </a:t>
            </a:r>
            <a:r>
              <a:rPr kumimoji="0" lang="en-US" altLang="zh-CN" sz="1600" b="0" i="0" u="none" strike="noStrike" kern="0" cap="none" spc="0" normalizeH="0" baseline="0" noProof="0">
                <a:ln>
                  <a:noFill/>
                </a:ln>
                <a:solidFill>
                  <a:sysClr val="windowText" lastClr="000000"/>
                </a:solidFill>
                <a:effectLst/>
                <a:uLnTx/>
                <a:uFillTx/>
                <a:latin typeface="Poppins" panose="00000500000000000000" pitchFamily="2" charset="0"/>
                <a:ea typeface="宋体" panose="02010600030101010101" pitchFamily="2" charset="-122"/>
                <a:cs typeface="Poppins" panose="00000500000000000000" pitchFamily="2" charset="0"/>
              </a:rPr>
              <a:t>Records  |  52 Columns  |  All between  0 - 1</a:t>
            </a:r>
          </a:p>
        </p:txBody>
      </p:sp>
      <p:sp>
        <p:nvSpPr>
          <p:cNvPr id="8" name="object 31">
            <a:extLst>
              <a:ext uri="{FF2B5EF4-FFF2-40B4-BE49-F238E27FC236}">
                <a16:creationId xmlns:a16="http://schemas.microsoft.com/office/drawing/2014/main" id="{ADA96289-E6A3-20B5-F17D-191B704F478E}"/>
              </a:ext>
            </a:extLst>
          </p:cNvPr>
          <p:cNvSpPr txBox="1"/>
          <p:nvPr/>
        </p:nvSpPr>
        <p:spPr>
          <a:xfrm>
            <a:off x="643584" y="9742910"/>
            <a:ext cx="14137005" cy="265457"/>
          </a:xfrm>
          <a:prstGeom prst="rect">
            <a:avLst/>
          </a:prstGeom>
        </p:spPr>
        <p:txBody>
          <a:bodyPr vert="horz" wrap="square" lIns="0" tIns="19050" rIns="0" bIns="0" rtlCol="0">
            <a:spAutoFit/>
          </a:bodyPr>
          <a:lstStyle/>
          <a:p>
            <a:pPr marL="19050">
              <a:spcBef>
                <a:spcPts val="150"/>
              </a:spcBef>
              <a:tabLst>
                <a:tab pos="3170873" algn="l"/>
              </a:tabLst>
            </a:pPr>
            <a:r>
              <a:rPr lang="en-US" sz="1600" spc="-60">
                <a:latin typeface="Poppins" pitchFamily="2" charset="77"/>
                <a:cs typeface="Poppins" pitchFamily="2" charset="77"/>
              </a:rPr>
              <a:t>Note: ARPU: Average Revenue Per User  |  DOU: Data Usage per User  |  MOU: Minutes of Usage</a:t>
            </a:r>
            <a:endParaRPr lang="en-US" sz="1600">
              <a:latin typeface="Poppins" pitchFamily="2" charset="77"/>
              <a:cs typeface="Poppins" pitchFamily="2" charset="77"/>
            </a:endParaRPr>
          </a:p>
        </p:txBody>
      </p:sp>
      <p:sp>
        <p:nvSpPr>
          <p:cNvPr id="12" name="object 31">
            <a:extLst>
              <a:ext uri="{FF2B5EF4-FFF2-40B4-BE49-F238E27FC236}">
                <a16:creationId xmlns:a16="http://schemas.microsoft.com/office/drawing/2014/main" id="{AD9FAEC4-61FE-55E4-0209-1C183E1CF1A5}"/>
              </a:ext>
            </a:extLst>
          </p:cNvPr>
          <p:cNvSpPr txBox="1"/>
          <p:nvPr/>
        </p:nvSpPr>
        <p:spPr>
          <a:xfrm>
            <a:off x="14912975" y="9705922"/>
            <a:ext cx="2936874" cy="265457"/>
          </a:xfrm>
          <a:prstGeom prst="rect">
            <a:avLst/>
          </a:prstGeom>
        </p:spPr>
        <p:txBody>
          <a:bodyPr vert="horz" wrap="square" lIns="0" tIns="19050" rIns="0" bIns="0" rtlCol="0">
            <a:spAutoFit/>
          </a:bodyPr>
          <a:lstStyle/>
          <a:p>
            <a:pPr marL="19050" algn="r">
              <a:spcBef>
                <a:spcPts val="150"/>
              </a:spcBef>
              <a:tabLst>
                <a:tab pos="3170873" algn="l"/>
              </a:tabLst>
            </a:pPr>
            <a:r>
              <a:rPr lang="en-US" altLang="zh-CN" sz="1600" spc="-60">
                <a:latin typeface="Poppins" panose="00000500000000000000" pitchFamily="2" charset="0"/>
                <a:cs typeface="Poppins" panose="00000500000000000000" pitchFamily="2" charset="0"/>
              </a:rPr>
              <a:t>Feng </a:t>
            </a:r>
            <a:r>
              <a:rPr lang="en-US" altLang="zh-CN" sz="1600" spc="-60" err="1">
                <a:latin typeface="Poppins" panose="00000500000000000000" pitchFamily="2" charset="0"/>
                <a:cs typeface="Poppins" panose="00000500000000000000" pitchFamily="2" charset="0"/>
              </a:rPr>
              <a:t>Wenzhuo</a:t>
            </a:r>
            <a:endParaRPr lang="en-US" sz="1600">
              <a:latin typeface="Poppins" panose="00000500000000000000" pitchFamily="2" charset="0"/>
              <a:cs typeface="Poppins" panose="00000500000000000000"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Analytic Strategy">
      <a:dk1>
        <a:sysClr val="windowText" lastClr="000000"/>
      </a:dk1>
      <a:lt1>
        <a:sysClr val="window" lastClr="FFFFFF"/>
      </a:lt1>
      <a:dk2>
        <a:srgbClr val="1F497D"/>
      </a:dk2>
      <a:lt2>
        <a:srgbClr val="EEECE1"/>
      </a:lt2>
      <a:accent1>
        <a:srgbClr val="495084"/>
      </a:accent1>
      <a:accent2>
        <a:srgbClr val="479C9E"/>
      </a:accent2>
      <a:accent3>
        <a:srgbClr val="666EA5"/>
      </a:accent3>
      <a:accent4>
        <a:srgbClr val="8064A2"/>
      </a:accent4>
      <a:accent5>
        <a:srgbClr val="4BACC6"/>
      </a:accent5>
      <a:accent6>
        <a:srgbClr val="6BBABC"/>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66b8c3d-6e68-4bf9-9db8-6a6de4ad5aa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EE6BEB0D672014C83153740C9A2D0F8" ma:contentTypeVersion="6" ma:contentTypeDescription="Create a new document." ma:contentTypeScope="" ma:versionID="16b2376c0067a2b807ee242f38c0a244">
  <xsd:schema xmlns:xsd="http://www.w3.org/2001/XMLSchema" xmlns:xs="http://www.w3.org/2001/XMLSchema" xmlns:p="http://schemas.microsoft.com/office/2006/metadata/properties" xmlns:ns3="f66b8c3d-6e68-4bf9-9db8-6a6de4ad5aa9" targetNamespace="http://schemas.microsoft.com/office/2006/metadata/properties" ma:root="true" ma:fieldsID="4e7355583c55d329b99f88f3bb3d5a18" ns3:_="">
    <xsd:import namespace="f66b8c3d-6e68-4bf9-9db8-6a6de4ad5aa9"/>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6b8c3d-6e68-4bf9-9db8-6a6de4ad5aa9"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F8BDBF-01BF-4492-B438-92F76E190C2D}">
  <ds:schemaRefs>
    <ds:schemaRef ds:uri="f66b8c3d-6e68-4bf9-9db8-6a6de4ad5aa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180FD89-CB95-49C0-A9A8-7FFAE4499540}">
  <ds:schemaRefs>
    <ds:schemaRef ds:uri="http://schemas.microsoft.com/sharepoint/v3/contenttype/forms"/>
  </ds:schemaRefs>
</ds:datastoreItem>
</file>

<file path=customXml/itemProps3.xml><?xml version="1.0" encoding="utf-8"?>
<ds:datastoreItem xmlns:ds="http://schemas.openxmlformats.org/officeDocument/2006/customXml" ds:itemID="{19762044-A763-4A8B-8F01-5C9C13D4B7BD}">
  <ds:schemaRefs>
    <ds:schemaRef ds:uri="f66b8c3d-6e68-4bf9-9db8-6a6de4ad5a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24</Slides>
  <Notes>9</Notes>
  <HiddenSlides>0</HiddenSlide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 Features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Dark Blue and Cyan Modern Technology Pitch Deck Presentation</dc:title>
  <cp:revision>2</cp:revision>
  <dcterms:created xsi:type="dcterms:W3CDTF">2006-08-16T00:00:00Z</dcterms:created>
  <dcterms:modified xsi:type="dcterms:W3CDTF">2024-10-24T13:45:05Z</dcterms:modified>
  <dc:identifier>DAGS0B9lj28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0x010100AEE6BEB0D672014C83153740C9A2D0F8</vt:lpwstr>
  </property>
</Properties>
</file>